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48" r:id="rId1"/>
  </p:sldMasterIdLst>
  <p:notesMasterIdLst>
    <p:notesMasterId r:id="rId39"/>
  </p:notesMasterIdLst>
  <p:sldIdLst>
    <p:sldId id="256" r:id="rId2"/>
    <p:sldId id="257" r:id="rId3"/>
    <p:sldId id="518" r:id="rId4"/>
    <p:sldId id="519" r:id="rId5"/>
    <p:sldId id="520" r:id="rId6"/>
    <p:sldId id="521" r:id="rId7"/>
    <p:sldId id="522" r:id="rId8"/>
    <p:sldId id="523" r:id="rId9"/>
    <p:sldId id="524" r:id="rId10"/>
    <p:sldId id="525" r:id="rId11"/>
    <p:sldId id="526" r:id="rId12"/>
    <p:sldId id="527" r:id="rId13"/>
    <p:sldId id="528" r:id="rId14"/>
    <p:sldId id="529" r:id="rId15"/>
    <p:sldId id="530" r:id="rId16"/>
    <p:sldId id="531" r:id="rId17"/>
    <p:sldId id="532" r:id="rId18"/>
    <p:sldId id="533" r:id="rId19"/>
    <p:sldId id="534" r:id="rId20"/>
    <p:sldId id="536" r:id="rId21"/>
    <p:sldId id="537" r:id="rId22"/>
    <p:sldId id="538" r:id="rId23"/>
    <p:sldId id="539" r:id="rId24"/>
    <p:sldId id="540" r:id="rId25"/>
    <p:sldId id="541" r:id="rId26"/>
    <p:sldId id="542" r:id="rId27"/>
    <p:sldId id="543" r:id="rId28"/>
    <p:sldId id="544" r:id="rId29"/>
    <p:sldId id="545" r:id="rId30"/>
    <p:sldId id="546" r:id="rId31"/>
    <p:sldId id="547" r:id="rId32"/>
    <p:sldId id="548" r:id="rId33"/>
    <p:sldId id="549" r:id="rId34"/>
    <p:sldId id="550" r:id="rId35"/>
    <p:sldId id="551" r:id="rId36"/>
    <p:sldId id="552" r:id="rId37"/>
    <p:sldId id="266" r:id="rId38"/>
  </p:sldIdLst>
  <p:sldSz cx="9144000" cy="6858000" type="screen4x3"/>
  <p:notesSz cx="6858000" cy="9144000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굴림" charset="-127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굴림" charset="-127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굴림" charset="-127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굴림" charset="-127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굴림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31" autoAdjust="0"/>
    <p:restoredTop sz="50000" autoAdjust="0"/>
  </p:normalViewPr>
  <p:slideViewPr>
    <p:cSldViewPr>
      <p:cViewPr varScale="1">
        <p:scale>
          <a:sx n="115" d="100"/>
          <a:sy n="115" d="100"/>
        </p:scale>
        <p:origin x="108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notesMaster" Target="notesMasters/notesMaster1.xml"/><Relationship Id="rId40" Type="http://schemas.openxmlformats.org/officeDocument/2006/relationships/presProps" Target="presProps.xml"/><Relationship Id="rId41" Type="http://schemas.openxmlformats.org/officeDocument/2006/relationships/viewProps" Target="viewProps.xml"/><Relationship Id="rId42" Type="http://schemas.openxmlformats.org/officeDocument/2006/relationships/theme" Target="theme/theme1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latinLnBrk="0" hangingPunct="0">
              <a:defRPr kumimoji="0" sz="120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latinLnBrk="0" hangingPunct="0">
              <a:defRPr kumimoji="0" sz="120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fld id="{A6FFA9BA-C2CA-9549-BB53-46E0A94B5141}" type="datetimeFigureOut">
              <a:rPr lang="ko-KR" altLang="en-US"/>
              <a:pPr>
                <a:defRPr/>
              </a:pPr>
              <a:t>2016. 12. 19.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ko-KR" altLang="en-US" noProof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  <a:endParaRPr lang="ko-KR" altLang="en-US" noProof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latinLnBrk="0" hangingPunct="0">
              <a:defRPr kumimoji="0" sz="120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latinLnBrk="0" hangingPunct="0">
              <a:defRPr kumimoji="0" sz="1200">
                <a:ea typeface="맑은 고딕" charset="-127"/>
              </a:defRPr>
            </a:lvl1pPr>
          </a:lstStyle>
          <a:p>
            <a:fld id="{1E2E8FEC-4FEB-3F41-876C-7BD9A132D8AF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1987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en-US"/>
          </a:p>
        </p:txBody>
      </p:sp>
      <p:sp>
        <p:nvSpPr>
          <p:cNvPr id="41988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fld id="{327FC931-766E-4748-B4D7-3557AEEC14D2}" type="slidenum">
              <a:rPr kumimoji="0" lang="ko-KR" altLang="en-US" sz="1200">
                <a:ea typeface="맑은 고딕" charset="-127"/>
              </a:rPr>
              <a:pPr/>
              <a:t>4</a:t>
            </a:fld>
            <a:endParaRPr kumimoji="0" lang="ko-KR" altLang="en-US" sz="1200">
              <a:ea typeface="맑은 고딕" charset="-127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120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en-US"/>
          </a:p>
        </p:txBody>
      </p:sp>
      <p:sp>
        <p:nvSpPr>
          <p:cNvPr id="51204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fld id="{58FC4C6A-D17F-D94A-9AF3-14BF49942527}" type="slidenum">
              <a:rPr kumimoji="0" lang="ko-KR" altLang="en-US" sz="1200">
                <a:ea typeface="맑은 고딕" charset="-127"/>
              </a:rPr>
              <a:pPr/>
              <a:t>15</a:t>
            </a:fld>
            <a:endParaRPr kumimoji="0" lang="ko-KR" altLang="en-US" sz="1200">
              <a:ea typeface="맑은 고딕" charset="-127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2227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en-US"/>
          </a:p>
        </p:txBody>
      </p:sp>
      <p:sp>
        <p:nvSpPr>
          <p:cNvPr id="52228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fld id="{095B1BEC-5A84-2344-B557-BE9A201B12F8}" type="slidenum">
              <a:rPr kumimoji="0" lang="ko-KR" altLang="en-US" sz="1200">
                <a:ea typeface="맑은 고딕" charset="-127"/>
              </a:rPr>
              <a:pPr/>
              <a:t>17</a:t>
            </a:fld>
            <a:endParaRPr kumimoji="0" lang="ko-KR" altLang="en-US" sz="1200">
              <a:ea typeface="맑은 고딕" charset="-127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3251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en-US"/>
          </a:p>
        </p:txBody>
      </p:sp>
      <p:sp>
        <p:nvSpPr>
          <p:cNvPr id="53252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fld id="{9AC1822B-A903-EF48-8318-99500C908DF4}" type="slidenum">
              <a:rPr kumimoji="0" lang="ko-KR" altLang="en-US" sz="1200">
                <a:ea typeface="맑은 고딕" charset="-127"/>
              </a:rPr>
              <a:pPr/>
              <a:t>18</a:t>
            </a:fld>
            <a:endParaRPr kumimoji="0" lang="ko-KR" altLang="en-US" sz="1200">
              <a:ea typeface="맑은 고딕" charset="-127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4275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en-US"/>
          </a:p>
        </p:txBody>
      </p:sp>
      <p:sp>
        <p:nvSpPr>
          <p:cNvPr id="54276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fld id="{2B29FAA1-25D3-9C4A-AA2E-E37BA2AD1ED1}" type="slidenum">
              <a:rPr kumimoji="0" lang="ko-KR" altLang="en-US" sz="1200">
                <a:ea typeface="맑은 고딕" charset="-127"/>
              </a:rPr>
              <a:pPr/>
              <a:t>20</a:t>
            </a:fld>
            <a:endParaRPr kumimoji="0" lang="ko-KR" altLang="en-US" sz="1200">
              <a:ea typeface="맑은 고딕" charset="-127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5299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en-US"/>
          </a:p>
        </p:txBody>
      </p:sp>
      <p:sp>
        <p:nvSpPr>
          <p:cNvPr id="55300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fld id="{22DD7339-2B7F-DB41-AAE6-E7102D6A3E61}" type="slidenum">
              <a:rPr kumimoji="0" lang="ko-KR" altLang="en-US" sz="1200">
                <a:ea typeface="맑은 고딕" charset="-127"/>
              </a:rPr>
              <a:pPr/>
              <a:t>21</a:t>
            </a:fld>
            <a:endParaRPr kumimoji="0" lang="ko-KR" altLang="en-US" sz="1200">
              <a:ea typeface="맑은 고딕" charset="-127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632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en-US"/>
          </a:p>
        </p:txBody>
      </p:sp>
      <p:sp>
        <p:nvSpPr>
          <p:cNvPr id="56324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fld id="{0C76DCC2-833E-F942-A81F-939D19916910}" type="slidenum">
              <a:rPr kumimoji="0" lang="ko-KR" altLang="en-US" sz="1200">
                <a:ea typeface="맑은 고딕" charset="-127"/>
              </a:rPr>
              <a:pPr/>
              <a:t>22</a:t>
            </a:fld>
            <a:endParaRPr kumimoji="0" lang="ko-KR" altLang="en-US" sz="1200">
              <a:ea typeface="맑은 고딕" charset="-127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7347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en-US"/>
          </a:p>
        </p:txBody>
      </p:sp>
      <p:sp>
        <p:nvSpPr>
          <p:cNvPr id="57348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fld id="{BC51EBA6-0018-5C42-B570-83BCA750FD0D}" type="slidenum">
              <a:rPr kumimoji="0" lang="ko-KR" altLang="en-US" sz="1200">
                <a:ea typeface="맑은 고딕" charset="-127"/>
              </a:rPr>
              <a:pPr/>
              <a:t>23</a:t>
            </a:fld>
            <a:endParaRPr kumimoji="0" lang="ko-KR" altLang="en-US" sz="1200">
              <a:ea typeface="맑은 고딕" charset="-127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8371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en-US"/>
          </a:p>
        </p:txBody>
      </p:sp>
      <p:sp>
        <p:nvSpPr>
          <p:cNvPr id="58372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fld id="{EAA4AFD9-39F7-E74A-BA71-AC17FE468A60}" type="slidenum">
              <a:rPr kumimoji="0" lang="ko-KR" altLang="en-US" sz="1200">
                <a:ea typeface="맑은 고딕" charset="-127"/>
              </a:rPr>
              <a:pPr/>
              <a:t>25</a:t>
            </a:fld>
            <a:endParaRPr kumimoji="0" lang="ko-KR" altLang="en-US" sz="1200">
              <a:ea typeface="맑은 고딕" charset="-127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9395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en-US"/>
          </a:p>
        </p:txBody>
      </p:sp>
      <p:sp>
        <p:nvSpPr>
          <p:cNvPr id="59396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fld id="{4A6283E7-3CAA-AB40-8CC3-59653D63FAF7}" type="slidenum">
              <a:rPr kumimoji="0" lang="ko-KR" altLang="en-US" sz="1200">
                <a:ea typeface="맑은 고딕" charset="-127"/>
              </a:rPr>
              <a:pPr/>
              <a:t>26</a:t>
            </a:fld>
            <a:endParaRPr kumimoji="0" lang="ko-KR" altLang="en-US" sz="1200">
              <a:ea typeface="맑은 고딕" charset="-127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0419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en-US"/>
          </a:p>
        </p:txBody>
      </p:sp>
      <p:sp>
        <p:nvSpPr>
          <p:cNvPr id="60420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fld id="{32DABFD1-53C3-4A45-A74D-E330F85C5334}" type="slidenum">
              <a:rPr kumimoji="0" lang="ko-KR" altLang="en-US" sz="1200">
                <a:ea typeface="맑은 고딕" charset="-127"/>
              </a:rPr>
              <a:pPr/>
              <a:t>27</a:t>
            </a:fld>
            <a:endParaRPr kumimoji="0" lang="ko-KR" altLang="en-US" sz="1200">
              <a:ea typeface="맑은 고딕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3011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en-US"/>
          </a:p>
        </p:txBody>
      </p:sp>
      <p:sp>
        <p:nvSpPr>
          <p:cNvPr id="43012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fld id="{BA54BCA3-22DC-CF49-9A7C-0DE5571A4330}" type="slidenum">
              <a:rPr kumimoji="0" lang="ko-KR" altLang="en-US" sz="1200">
                <a:ea typeface="맑은 고딕" charset="-127"/>
              </a:rPr>
              <a:pPr/>
              <a:t>5</a:t>
            </a:fld>
            <a:endParaRPr kumimoji="0" lang="ko-KR" altLang="en-US" sz="1200">
              <a:ea typeface="맑은 고딕" charset="-127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4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en-US"/>
          </a:p>
        </p:txBody>
      </p:sp>
      <p:sp>
        <p:nvSpPr>
          <p:cNvPr id="61444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fld id="{03AEE080-7482-A64E-AD80-AC847698E6FF}" type="slidenum">
              <a:rPr kumimoji="0" lang="ko-KR" altLang="en-US" sz="1200">
                <a:ea typeface="맑은 고딕" charset="-127"/>
              </a:rPr>
              <a:pPr/>
              <a:t>29</a:t>
            </a:fld>
            <a:endParaRPr kumimoji="0" lang="ko-KR" altLang="en-US" sz="1200">
              <a:ea typeface="맑은 고딕" charset="-127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2467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en-US"/>
          </a:p>
        </p:txBody>
      </p:sp>
      <p:sp>
        <p:nvSpPr>
          <p:cNvPr id="62468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fld id="{B66FBA09-EF79-1B43-8E71-575E10C3B2B0}" type="slidenum">
              <a:rPr kumimoji="0" lang="ko-KR" altLang="en-US" sz="1200">
                <a:ea typeface="맑은 고딕" charset="-127"/>
              </a:rPr>
              <a:pPr/>
              <a:t>31</a:t>
            </a:fld>
            <a:endParaRPr kumimoji="0" lang="ko-KR" altLang="en-US" sz="1200">
              <a:ea typeface="맑은 고딕" charset="-127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3491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en-US"/>
          </a:p>
        </p:txBody>
      </p:sp>
      <p:sp>
        <p:nvSpPr>
          <p:cNvPr id="63492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fld id="{3E264285-7D1E-0F46-B6CA-F20061819EC6}" type="slidenum">
              <a:rPr kumimoji="0" lang="ko-KR" altLang="en-US" sz="1200">
                <a:ea typeface="맑은 고딕" charset="-127"/>
              </a:rPr>
              <a:pPr/>
              <a:t>32</a:t>
            </a:fld>
            <a:endParaRPr kumimoji="0" lang="ko-KR" altLang="en-US" sz="1200">
              <a:ea typeface="맑은 고딕" charset="-127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4515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en-US"/>
          </a:p>
        </p:txBody>
      </p:sp>
      <p:sp>
        <p:nvSpPr>
          <p:cNvPr id="64516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fld id="{0FBE7C67-9C2E-D141-A222-05FE7A265B7F}" type="slidenum">
              <a:rPr kumimoji="0" lang="ko-KR" altLang="en-US" sz="1200">
                <a:ea typeface="맑은 고딕" charset="-127"/>
              </a:rPr>
              <a:pPr/>
              <a:t>33</a:t>
            </a:fld>
            <a:endParaRPr kumimoji="0" lang="ko-KR" altLang="en-US" sz="1200">
              <a:ea typeface="맑은 고딕" charset="-127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5539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en-US"/>
          </a:p>
        </p:txBody>
      </p:sp>
      <p:sp>
        <p:nvSpPr>
          <p:cNvPr id="65540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fld id="{4F7EF9BD-2B45-7B44-B37D-8EC720DF90FE}" type="slidenum">
              <a:rPr kumimoji="0" lang="ko-KR" altLang="en-US" sz="1200">
                <a:ea typeface="맑은 고딕" charset="-127"/>
              </a:rPr>
              <a:pPr/>
              <a:t>35</a:t>
            </a:fld>
            <a:endParaRPr kumimoji="0" lang="ko-KR" altLang="en-US" sz="1200">
              <a:ea typeface="맑은 고딕" charset="-127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656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en-US"/>
          </a:p>
        </p:txBody>
      </p:sp>
      <p:sp>
        <p:nvSpPr>
          <p:cNvPr id="66564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fld id="{6F7A0F26-EAC6-6949-BCE9-104C8188DD77}" type="slidenum">
              <a:rPr kumimoji="0" lang="ko-KR" altLang="en-US" sz="1200">
                <a:ea typeface="맑은 고딕" charset="-127"/>
              </a:rPr>
              <a:pPr/>
              <a:t>36</a:t>
            </a:fld>
            <a:endParaRPr kumimoji="0" lang="ko-KR" altLang="en-US" sz="1200">
              <a:ea typeface="맑은 고딕" charset="-127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4035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en-US"/>
          </a:p>
        </p:txBody>
      </p:sp>
      <p:sp>
        <p:nvSpPr>
          <p:cNvPr id="44036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fld id="{04E8A51C-288C-8F45-9DDC-25C52CD0378F}" type="slidenum">
              <a:rPr kumimoji="0" lang="ko-KR" altLang="en-US" sz="1200">
                <a:ea typeface="맑은 고딕" charset="-127"/>
              </a:rPr>
              <a:pPr/>
              <a:t>6</a:t>
            </a:fld>
            <a:endParaRPr kumimoji="0" lang="ko-KR" altLang="en-US" sz="1200">
              <a:ea typeface="맑은 고딕" charset="-127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5059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en-US"/>
          </a:p>
        </p:txBody>
      </p:sp>
      <p:sp>
        <p:nvSpPr>
          <p:cNvPr id="45060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fld id="{E298F2EF-9732-5545-97E7-9D2BB21A68A0}" type="slidenum">
              <a:rPr kumimoji="0" lang="ko-KR" altLang="en-US" sz="1200">
                <a:ea typeface="맑은 고딕" charset="-127"/>
              </a:rPr>
              <a:pPr/>
              <a:t>8</a:t>
            </a:fld>
            <a:endParaRPr kumimoji="0" lang="ko-KR" altLang="en-US" sz="1200">
              <a:ea typeface="맑은 고딕" charset="-127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608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en-US"/>
          </a:p>
        </p:txBody>
      </p:sp>
      <p:sp>
        <p:nvSpPr>
          <p:cNvPr id="46084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fld id="{DFE518C7-6474-0B4F-9774-3B9177199421}" type="slidenum">
              <a:rPr kumimoji="0" lang="ko-KR" altLang="en-US" sz="1200">
                <a:ea typeface="맑은 고딕" charset="-127"/>
              </a:rPr>
              <a:pPr/>
              <a:t>9</a:t>
            </a:fld>
            <a:endParaRPr kumimoji="0" lang="ko-KR" altLang="en-US" sz="1200">
              <a:ea typeface="맑은 고딕" charset="-127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7107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en-US"/>
          </a:p>
        </p:txBody>
      </p:sp>
      <p:sp>
        <p:nvSpPr>
          <p:cNvPr id="47108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fld id="{660FEDCD-CADD-994A-8B4B-01F72AE3B10B}" type="slidenum">
              <a:rPr kumimoji="0" lang="ko-KR" altLang="en-US" sz="1200">
                <a:ea typeface="맑은 고딕" charset="-127"/>
              </a:rPr>
              <a:pPr/>
              <a:t>10</a:t>
            </a:fld>
            <a:endParaRPr kumimoji="0" lang="ko-KR" altLang="en-US" sz="1200">
              <a:ea typeface="맑은 고딕" charset="-127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8131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en-US"/>
          </a:p>
        </p:txBody>
      </p:sp>
      <p:sp>
        <p:nvSpPr>
          <p:cNvPr id="48132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fld id="{2F2A3D36-E4FF-5149-8991-F9753CCBDD13}" type="slidenum">
              <a:rPr kumimoji="0" lang="ko-KR" altLang="en-US" sz="1200">
                <a:ea typeface="맑은 고딕" charset="-127"/>
              </a:rPr>
              <a:pPr/>
              <a:t>11</a:t>
            </a:fld>
            <a:endParaRPr kumimoji="0" lang="ko-KR" altLang="en-US" sz="1200">
              <a:ea typeface="맑은 고딕" charset="-127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9155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en-US"/>
          </a:p>
        </p:txBody>
      </p:sp>
      <p:sp>
        <p:nvSpPr>
          <p:cNvPr id="49156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fld id="{15859748-4F44-084D-8038-293124F04A2A}" type="slidenum">
              <a:rPr kumimoji="0" lang="ko-KR" altLang="en-US" sz="1200">
                <a:ea typeface="맑은 고딕" charset="-127"/>
              </a:rPr>
              <a:pPr/>
              <a:t>12</a:t>
            </a:fld>
            <a:endParaRPr kumimoji="0" lang="ko-KR" altLang="en-US" sz="1200">
              <a:ea typeface="맑은 고딕" charset="-127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0179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en-US"/>
          </a:p>
        </p:txBody>
      </p:sp>
      <p:sp>
        <p:nvSpPr>
          <p:cNvPr id="50180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fld id="{F2F904E4-936D-8145-8BB0-19A179A947AB}" type="slidenum">
              <a:rPr kumimoji="0" lang="ko-KR" altLang="en-US" sz="1200">
                <a:ea typeface="맑은 고딕" charset="-127"/>
              </a:rPr>
              <a:pPr/>
              <a:t>14</a:t>
            </a:fld>
            <a:endParaRPr kumimoji="0" lang="ko-KR" altLang="en-US" sz="1200">
              <a:ea typeface="맑은 고딕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76600" y="3276600"/>
            <a:ext cx="55626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 altLang="ko-KR"/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4724400"/>
            <a:ext cx="5562600" cy="12954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ko-KR" altLang="en-US" smtClean="0"/>
              <a:t>마스터 부제목 스타일 편집</a:t>
            </a:r>
            <a:endParaRPr lang="en-US" altLang="ko-KR"/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4580E39-68D2-0A40-8CCA-7E967E9ABF2A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28681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BF75D4-D48B-594D-AD3F-D53C6A02D19B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20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457200"/>
            <a:ext cx="1905000" cy="54864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066800" y="457200"/>
            <a:ext cx="5562600" cy="54864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878E25-07B1-6542-818A-B9059BA4DB7B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83537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C269E8-F6A4-C248-AF8D-DBA2BB981F14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56383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D44587-4315-FB49-90AE-71BA1A34FB71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17050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066800" y="1752600"/>
            <a:ext cx="37338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3000" y="1752600"/>
            <a:ext cx="37338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1C3F7D-F22A-F045-888E-B9167664B526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72365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6D2E89-0959-8144-88EA-10B111783D43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60073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CD6905-6F0B-A84A-9FD7-27F46C7CA3C9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6392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F4BB49-414B-A94A-965A-5A5CBE0E4688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38904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944E88-20B9-9B4A-A554-1E2B18E85022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38828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ko-KR" altLang="en-US" noProof="0" smtClean="0"/>
              <a:t>그림을 추가하려면 아이콘을 클릭하십시오</a:t>
            </a:r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4FAAD8-292D-8249-AF22-A3A4307B513E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48847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457200"/>
            <a:ext cx="6858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  <a:endParaRPr lang="en-US" altLang="ko-K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752600"/>
            <a:ext cx="76200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altLang="ko-KR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172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latinLnBrk="0" hangingPunct="0">
              <a:defRPr kumimoji="0" sz="1400">
                <a:latin typeface="Times New Roman" charset="0"/>
                <a:ea typeface="굴림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1722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latinLnBrk="0" hangingPunct="0">
              <a:defRPr kumimoji="0" sz="1400">
                <a:latin typeface="Times New Roman" charset="0"/>
                <a:ea typeface="굴림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172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latinLnBrk="0" hangingPunct="0">
              <a:defRPr kumimoji="0" sz="1400"/>
            </a:lvl1pPr>
          </a:lstStyle>
          <a:p>
            <a:fld id="{C99505C9-D131-BD4C-A3E2-C84E018A83CC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charset="0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charset="0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charset="0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charset="0"/>
        </a:defRPr>
      </a:lvl5pPr>
      <a:lvl6pPr marL="457200" algn="l" rtl="0" eaLnBrk="1" fontAlgn="base" latinLnBrk="1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charset="0"/>
        </a:defRPr>
      </a:lvl6pPr>
      <a:lvl7pPr marL="914400" algn="l" rtl="0" eaLnBrk="1" fontAlgn="base" latinLnBrk="1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charset="0"/>
        </a:defRPr>
      </a:lvl7pPr>
      <a:lvl8pPr marL="1371600" algn="l" rtl="0" eaLnBrk="1" fontAlgn="base" latinLnBrk="1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charset="0"/>
        </a:defRPr>
      </a:lvl8pPr>
      <a:lvl9pPr marL="1828800" algn="l" rtl="0" eaLnBrk="1" fontAlgn="base" latinLnBrk="1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3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3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3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3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3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3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3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0200" y="2357438"/>
            <a:ext cx="6140450" cy="1143000"/>
          </a:xfrm>
        </p:spPr>
        <p:txBody>
          <a:bodyPr/>
          <a:lstStyle/>
          <a:p>
            <a:pPr eaLnBrk="1" hangingPunct="1"/>
            <a:r>
              <a:rPr lang="ko-KR" altLang="en-US" sz="4800">
                <a:solidFill>
                  <a:schemeClr val="accent2"/>
                </a:solidFill>
                <a:latin typeface="HY울릉도M" charset="0"/>
                <a:ea typeface="HY울릉도M" charset="0"/>
              </a:rPr>
              <a:t>사회복지의 사상과 역사</a:t>
            </a:r>
            <a:endParaRPr lang="ko-KR" altLang="ko-KR" sz="4800">
              <a:solidFill>
                <a:schemeClr val="accent2"/>
              </a:solidFill>
              <a:latin typeface="HY울릉도M" charset="0"/>
              <a:ea typeface="HY울릉도M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11413" y="4724400"/>
            <a:ext cx="5562600" cy="1295400"/>
          </a:xfrm>
        </p:spPr>
        <p:txBody>
          <a:bodyPr/>
          <a:lstStyle/>
          <a:p>
            <a:pPr eaLnBrk="1" hangingPunct="1"/>
            <a:r>
              <a:rPr lang="ko-KR" altLang="en-US">
                <a:latin typeface="HY울릉도M" charset="0"/>
                <a:ea typeface="HY울릉도M" charset="0"/>
              </a:rPr>
              <a:t>제 </a:t>
            </a:r>
            <a:r>
              <a:rPr lang="en-US" altLang="ko-KR">
                <a:latin typeface="HY울릉도M" charset="0"/>
                <a:ea typeface="HY울릉도M" charset="0"/>
              </a:rPr>
              <a:t>17</a:t>
            </a:r>
            <a:r>
              <a:rPr lang="ko-KR" altLang="en-US">
                <a:latin typeface="HY울릉도M" charset="0"/>
                <a:ea typeface="HY울릉도M" charset="0"/>
              </a:rPr>
              <a:t>장 </a:t>
            </a:r>
            <a:endParaRPr lang="en-US" altLang="ko-KR">
              <a:latin typeface="HY울릉도M" charset="0"/>
              <a:ea typeface="HY울릉도M" charset="0"/>
            </a:endParaRPr>
          </a:p>
          <a:p>
            <a:pPr eaLnBrk="1" hangingPunct="1"/>
            <a:r>
              <a:rPr lang="en-US" altLang="ko-KR">
                <a:latin typeface="HY울릉도M" charset="0"/>
                <a:ea typeface="HY울릉도M" charset="0"/>
              </a:rPr>
              <a:t>1960</a:t>
            </a:r>
            <a:r>
              <a:rPr lang="ko-KR" altLang="en-US">
                <a:latin typeface="HY울릉도M" charset="0"/>
                <a:ea typeface="HY울릉도M" charset="0"/>
              </a:rPr>
              <a:t>년대 이후의 </a:t>
            </a:r>
            <a:endParaRPr lang="en-US" altLang="ko-KR">
              <a:latin typeface="HY울릉도M" charset="0"/>
              <a:ea typeface="HY울릉도M" charset="0"/>
            </a:endParaRPr>
          </a:p>
          <a:p>
            <a:pPr eaLnBrk="1" hangingPunct="1"/>
            <a:r>
              <a:rPr lang="ko-KR" altLang="en-US">
                <a:latin typeface="HY울릉도M" charset="0"/>
                <a:ea typeface="HY울릉도M" charset="0"/>
              </a:rPr>
              <a:t>사회복지발전</a:t>
            </a:r>
            <a:endParaRPr lang="en-US" altLang="ko-KR">
              <a:latin typeface="HY울릉도M" charset="0"/>
              <a:ea typeface="HY울릉도M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-9525"/>
            <a:ext cx="9144001" cy="689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제목 1"/>
          <p:cNvSpPr txBox="1">
            <a:spLocks/>
          </p:cNvSpPr>
          <p:nvPr/>
        </p:nvSpPr>
        <p:spPr bwMode="auto">
          <a:xfrm>
            <a:off x="1431925" y="188913"/>
            <a:ext cx="7561263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541338" indent="-514350">
              <a:spcBef>
                <a:spcPct val="20000"/>
              </a:spcBef>
              <a:defRPr/>
            </a:pPr>
            <a:r>
              <a:rPr kumimoji="0" lang="en-US" altLang="ko-KR" sz="3200" kern="0" dirty="0">
                <a:solidFill>
                  <a:srgbClr val="0070C0"/>
                </a:solidFill>
                <a:latin typeface="HY울릉도M" pitchFamily="18" charset="-127"/>
                <a:ea typeface="HY울릉도M" pitchFamily="18" charset="-127"/>
              </a:rPr>
              <a:t>1</a:t>
            </a:r>
            <a:r>
              <a:rPr kumimoji="0" lang="en-US" altLang="ko-KR" sz="3200" kern="0" dirty="0">
                <a:latin typeface="HY울릉도M" pitchFamily="18" charset="-127"/>
                <a:ea typeface="HY울릉도M" pitchFamily="18" charset="-127"/>
              </a:rPr>
              <a:t>. </a:t>
            </a:r>
            <a:r>
              <a:rPr kumimoji="0" lang="ko-KR" altLang="en-US" sz="3200" kern="0" dirty="0">
                <a:latin typeface="HY울릉도M" pitchFamily="18" charset="-127"/>
                <a:ea typeface="HY울릉도M" pitchFamily="18" charset="-127"/>
              </a:rPr>
              <a:t>권위주의 시대의 사회복지</a:t>
            </a:r>
            <a:r>
              <a:rPr kumimoji="0" lang="en-US" altLang="ko-KR" sz="3200" kern="0" dirty="0">
                <a:latin typeface="HY울릉도M" pitchFamily="18" charset="-127"/>
                <a:ea typeface="HY울릉도M" pitchFamily="18" charset="-127"/>
              </a:rPr>
              <a:t> </a:t>
            </a:r>
          </a:p>
        </p:txBody>
      </p:sp>
      <p:sp>
        <p:nvSpPr>
          <p:cNvPr id="12292" name="TextBox 7"/>
          <p:cNvSpPr txBox="1">
            <a:spLocks noChangeArrowheads="1"/>
          </p:cNvSpPr>
          <p:nvPr/>
        </p:nvSpPr>
        <p:spPr bwMode="auto">
          <a:xfrm>
            <a:off x="1476375" y="1268413"/>
            <a:ext cx="6692900" cy="316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pPr latinLnBrk="0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ko-KR" sz="1800">
                <a:solidFill>
                  <a:srgbClr val="0070C0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사회보험분야에서는 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1963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년에 성립한 산업재해보상보험법을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주목해야 함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.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같은 해 의료보험법이 성립하였지만 강제가입이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아닌 임의가입의 제도였기 때문에 엄격한 의미에서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사회보험이라고 평가하기 어려운 제도였음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.</a:t>
            </a:r>
          </a:p>
          <a:p>
            <a:pPr latinLnBrk="0">
              <a:lnSpc>
                <a:spcPct val="150000"/>
              </a:lnSpc>
            </a:pPr>
            <a:endParaRPr kumimoji="0" lang="en-US" altLang="ko-KR" sz="7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ko-KR" sz="1800">
                <a:solidFill>
                  <a:srgbClr val="0070C0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사회복지서비스 부문에서는 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1961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년 아동복리법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,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갱생구호법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, </a:t>
            </a: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윤락행위등방지법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,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보호시설에 있는 고아의 후견직무에 관한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법률이 제정되었음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-9525"/>
            <a:ext cx="9144001" cy="689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제목 1"/>
          <p:cNvSpPr txBox="1">
            <a:spLocks/>
          </p:cNvSpPr>
          <p:nvPr/>
        </p:nvSpPr>
        <p:spPr bwMode="auto">
          <a:xfrm>
            <a:off x="1431925" y="188913"/>
            <a:ext cx="7561263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541338" indent="-514350">
              <a:spcBef>
                <a:spcPct val="20000"/>
              </a:spcBef>
              <a:defRPr/>
            </a:pPr>
            <a:r>
              <a:rPr kumimoji="0" lang="en-US" altLang="ko-KR" sz="3200" kern="0" dirty="0">
                <a:solidFill>
                  <a:srgbClr val="0070C0"/>
                </a:solidFill>
                <a:latin typeface="HY울릉도M" pitchFamily="18" charset="-127"/>
                <a:ea typeface="HY울릉도M" pitchFamily="18" charset="-127"/>
              </a:rPr>
              <a:t>1</a:t>
            </a:r>
            <a:r>
              <a:rPr kumimoji="0" lang="en-US" altLang="ko-KR" sz="3200" kern="0" dirty="0">
                <a:latin typeface="HY울릉도M" pitchFamily="18" charset="-127"/>
                <a:ea typeface="HY울릉도M" pitchFamily="18" charset="-127"/>
              </a:rPr>
              <a:t>. </a:t>
            </a:r>
            <a:r>
              <a:rPr kumimoji="0" lang="ko-KR" altLang="en-US" sz="3200" kern="0" dirty="0">
                <a:latin typeface="HY울릉도M" pitchFamily="18" charset="-127"/>
                <a:ea typeface="HY울릉도M" pitchFamily="18" charset="-127"/>
              </a:rPr>
              <a:t>권위주의 시대의 사회복지</a:t>
            </a:r>
            <a:r>
              <a:rPr kumimoji="0" lang="en-US" altLang="ko-KR" sz="3200" kern="0" dirty="0">
                <a:latin typeface="HY울릉도M" pitchFamily="18" charset="-127"/>
                <a:ea typeface="HY울릉도M" pitchFamily="18" charset="-127"/>
              </a:rPr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76375" y="1268413"/>
            <a:ext cx="6692900" cy="4640262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pPr latinLnBrk="0">
              <a:lnSpc>
                <a:spcPct val="150000"/>
              </a:lnSpc>
              <a:buFont typeface="Wingdings" charset="2"/>
              <a:buChar char="v"/>
            </a:pPr>
            <a:r>
              <a:rPr kumimoji="0" lang="en-US" altLang="ko-KR" sz="2100" b="1">
                <a:solidFill>
                  <a:srgbClr val="22228B"/>
                </a:solidFill>
                <a:latin typeface="HY울릉도M" charset="0"/>
                <a:ea typeface="HY울릉도M" charset="0"/>
              </a:rPr>
              <a:t> 1970</a:t>
            </a:r>
            <a:r>
              <a:rPr kumimoji="0" lang="ko-KR" altLang="en-US" sz="2100" b="1">
                <a:solidFill>
                  <a:srgbClr val="22228B"/>
                </a:solidFill>
                <a:latin typeface="HY울릉도M" charset="0"/>
                <a:ea typeface="HY울릉도M" charset="0"/>
              </a:rPr>
              <a:t>년대와 </a:t>
            </a:r>
            <a:r>
              <a:rPr kumimoji="0" lang="en-US" altLang="ko-KR" sz="2100" b="1">
                <a:solidFill>
                  <a:srgbClr val="22228B"/>
                </a:solidFill>
                <a:latin typeface="HY울릉도M" charset="0"/>
                <a:ea typeface="HY울릉도M" charset="0"/>
              </a:rPr>
              <a:t>1980</a:t>
            </a:r>
            <a:r>
              <a:rPr kumimoji="0" lang="ko-KR" altLang="en-US" sz="2100" b="1">
                <a:solidFill>
                  <a:srgbClr val="22228B"/>
                </a:solidFill>
                <a:latin typeface="HY울릉도M" charset="0"/>
                <a:ea typeface="HY울릉도M" charset="0"/>
              </a:rPr>
              <a:t>년대의 복지입법</a:t>
            </a:r>
            <a:endParaRPr kumimoji="0" lang="en-US" altLang="ko-KR" sz="2100" b="1">
              <a:solidFill>
                <a:srgbClr val="22228B"/>
              </a:solidFill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ko-KR" sz="1800">
                <a:solidFill>
                  <a:srgbClr val="0070C0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1976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년 의료보험법의 전문개정을 통하여 사회보험으로서의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의료보험이 시행됨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.</a:t>
            </a:r>
          </a:p>
          <a:p>
            <a:pPr latinLnBrk="0">
              <a:lnSpc>
                <a:spcPct val="150000"/>
              </a:lnSpc>
            </a:pPr>
            <a:endParaRPr kumimoji="0" lang="en-US" altLang="ko-KR" sz="7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ko-KR" sz="1800">
                <a:solidFill>
                  <a:srgbClr val="0070C0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의료보험제도의 실시에 있어서는 보험료 징수가 용이한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계층부터 적용하기 시작하였다는 것은 한국의료보험발전의 큰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특징임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.</a:t>
            </a:r>
          </a:p>
          <a:p>
            <a:pPr latinLnBrk="0">
              <a:lnSpc>
                <a:spcPct val="150000"/>
              </a:lnSpc>
            </a:pPr>
            <a:endParaRPr kumimoji="0" lang="en-US" altLang="ko-KR" sz="7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ko-KR" sz="1800">
                <a:solidFill>
                  <a:srgbClr val="0070C0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1973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년 국민복지연금법이 성립되었으나 그 시행은 연기되어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1988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년부터 시행하게됨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. 1973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년 사립학교교직원연금법이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제정되어 공무원과 군인에 이어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,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사립학교교직원이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공적연금제도의 적용대상자가 됨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-9525"/>
            <a:ext cx="9144001" cy="689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제목 1"/>
          <p:cNvSpPr txBox="1">
            <a:spLocks/>
          </p:cNvSpPr>
          <p:nvPr/>
        </p:nvSpPr>
        <p:spPr bwMode="auto">
          <a:xfrm>
            <a:off x="1431925" y="188913"/>
            <a:ext cx="7561263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541338" indent="-514350">
              <a:spcBef>
                <a:spcPct val="20000"/>
              </a:spcBef>
              <a:defRPr/>
            </a:pPr>
            <a:r>
              <a:rPr kumimoji="0" lang="en-US" altLang="ko-KR" sz="3200" kern="0" dirty="0">
                <a:solidFill>
                  <a:srgbClr val="0070C0"/>
                </a:solidFill>
                <a:latin typeface="HY울릉도M" pitchFamily="18" charset="-127"/>
                <a:ea typeface="HY울릉도M" pitchFamily="18" charset="-127"/>
              </a:rPr>
              <a:t>1</a:t>
            </a:r>
            <a:r>
              <a:rPr kumimoji="0" lang="en-US" altLang="ko-KR" sz="3200" kern="0" dirty="0">
                <a:latin typeface="HY울릉도M" pitchFamily="18" charset="-127"/>
                <a:ea typeface="HY울릉도M" pitchFamily="18" charset="-127"/>
              </a:rPr>
              <a:t>. </a:t>
            </a:r>
            <a:r>
              <a:rPr kumimoji="0" lang="ko-KR" altLang="en-US" sz="3200" kern="0" dirty="0">
                <a:latin typeface="HY울릉도M" pitchFamily="18" charset="-127"/>
                <a:ea typeface="HY울릉도M" pitchFamily="18" charset="-127"/>
              </a:rPr>
              <a:t>권위주의 시대의 사회복지</a:t>
            </a:r>
            <a:r>
              <a:rPr kumimoji="0" lang="en-US" altLang="ko-KR" sz="3200" kern="0" dirty="0">
                <a:latin typeface="HY울릉도M" pitchFamily="18" charset="-127"/>
                <a:ea typeface="HY울릉도M" pitchFamily="18" charset="-127"/>
              </a:rPr>
              <a:t> </a:t>
            </a:r>
          </a:p>
        </p:txBody>
      </p:sp>
      <p:sp>
        <p:nvSpPr>
          <p:cNvPr id="14340" name="TextBox 7"/>
          <p:cNvSpPr txBox="1">
            <a:spLocks noChangeArrowheads="1"/>
          </p:cNvSpPr>
          <p:nvPr/>
        </p:nvSpPr>
        <p:spPr bwMode="auto">
          <a:xfrm>
            <a:off x="1476375" y="1268413"/>
            <a:ext cx="6692900" cy="374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pPr latinLnBrk="0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ko-KR" sz="1800">
                <a:solidFill>
                  <a:srgbClr val="0070C0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공공부조부문에 있어서는 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1977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년 의료보호법이 제정됨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.</a:t>
            </a:r>
          </a:p>
          <a:p>
            <a:pPr latinLnBrk="0">
              <a:lnSpc>
                <a:spcPct val="150000"/>
              </a:lnSpc>
              <a:buFont typeface="Arial" charset="0"/>
              <a:buChar char="•"/>
            </a:pPr>
            <a:endParaRPr kumimoji="0" lang="en-US" altLang="ko-KR" sz="7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ko-KR" sz="1800">
                <a:solidFill>
                  <a:srgbClr val="0070C0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사회복지서비스 부문에서는 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1970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년 사회복지사업법이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제정됨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.</a:t>
            </a:r>
          </a:p>
          <a:p>
            <a:pPr latinLnBrk="0">
              <a:lnSpc>
                <a:spcPct val="150000"/>
              </a:lnSpc>
              <a:buFont typeface="Arial" charset="0"/>
              <a:buChar char="•"/>
            </a:pPr>
            <a:endParaRPr kumimoji="0" lang="en-US" altLang="ko-KR" sz="7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ko-KR" sz="1800">
                <a:solidFill>
                  <a:srgbClr val="0070C0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여성의 사회발전 참여 기회신장과 관련되어 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1983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년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한국여성개발원을 설립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·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운영하였으며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,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국무총리를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위원장으로 하는 여성정책심의위원회를 발족하였음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.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그리고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제 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5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차 경제사회개발계획에서는 여성개발부문 계획위원회를 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/>
            </a:r>
            <a:br>
              <a:rPr kumimoji="0" lang="en-US" altLang="ko-KR" sz="1800">
                <a:latin typeface="HY울릉도M" charset="0"/>
                <a:ea typeface="HY울릉도M" charset="0"/>
              </a:rPr>
            </a:b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설치하여 여성인력 활용과 능력 개발을 추진하게 됨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-9525"/>
            <a:ext cx="9144001" cy="689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제목 1"/>
          <p:cNvSpPr txBox="1">
            <a:spLocks/>
          </p:cNvSpPr>
          <p:nvPr/>
        </p:nvSpPr>
        <p:spPr bwMode="auto">
          <a:xfrm>
            <a:off x="1431925" y="188913"/>
            <a:ext cx="7561263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541338" indent="-514350">
              <a:spcBef>
                <a:spcPct val="20000"/>
              </a:spcBef>
              <a:defRPr/>
            </a:pPr>
            <a:r>
              <a:rPr kumimoji="0" lang="en-US" altLang="ko-KR" sz="3200" kern="0" dirty="0">
                <a:solidFill>
                  <a:srgbClr val="0070C0"/>
                </a:solidFill>
                <a:latin typeface="HY울릉도M" pitchFamily="18" charset="-127"/>
                <a:ea typeface="HY울릉도M" pitchFamily="18" charset="-127"/>
              </a:rPr>
              <a:t>1</a:t>
            </a:r>
            <a:r>
              <a:rPr kumimoji="0" lang="en-US" altLang="ko-KR" sz="3200" kern="0" dirty="0">
                <a:latin typeface="HY울릉도M" pitchFamily="18" charset="-127"/>
                <a:ea typeface="HY울릉도M" pitchFamily="18" charset="-127"/>
              </a:rPr>
              <a:t>. </a:t>
            </a:r>
            <a:r>
              <a:rPr kumimoji="0" lang="ko-KR" altLang="en-US" sz="3200" kern="0" dirty="0">
                <a:latin typeface="HY울릉도M" pitchFamily="18" charset="-127"/>
                <a:ea typeface="HY울릉도M" pitchFamily="18" charset="-127"/>
              </a:rPr>
              <a:t>권위주의 시대의 사회복지</a:t>
            </a:r>
            <a:r>
              <a:rPr kumimoji="0" lang="en-US" altLang="ko-KR" sz="3200" kern="0" dirty="0">
                <a:latin typeface="HY울릉도M" pitchFamily="18" charset="-127"/>
                <a:ea typeface="HY울릉도M" pitchFamily="18" charset="-127"/>
              </a:rPr>
              <a:t> </a:t>
            </a:r>
          </a:p>
        </p:txBody>
      </p:sp>
      <p:sp>
        <p:nvSpPr>
          <p:cNvPr id="15364" name="부제목 2"/>
          <p:cNvSpPr txBox="1">
            <a:spLocks/>
          </p:cNvSpPr>
          <p:nvPr/>
        </p:nvSpPr>
        <p:spPr bwMode="auto">
          <a:xfrm>
            <a:off x="1476375" y="1268413"/>
            <a:ext cx="662463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/>
          <a:lstStyle>
            <a:lvl1pPr marL="541338" indent="-5143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pPr latinLnBrk="0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kumimoji="0" lang="en-US" altLang="ko-KR" sz="2800">
                <a:solidFill>
                  <a:srgbClr val="002060"/>
                </a:solidFill>
                <a:latin typeface="HY울릉도M" charset="0"/>
                <a:ea typeface="HY울릉도M" charset="0"/>
              </a:rPr>
              <a:t>3) </a:t>
            </a:r>
            <a:r>
              <a:rPr kumimoji="0" lang="ko-KR" altLang="en-US" sz="2800">
                <a:solidFill>
                  <a:srgbClr val="002060"/>
                </a:solidFill>
                <a:latin typeface="HY울릉도M" charset="0"/>
                <a:ea typeface="HY울릉도M" charset="0"/>
              </a:rPr>
              <a:t>사회복지발전의 특징</a:t>
            </a:r>
            <a:endParaRPr kumimoji="0" lang="en-US" altLang="ko-KR" sz="2800">
              <a:solidFill>
                <a:srgbClr val="002060"/>
              </a:solidFill>
              <a:latin typeface="HY울릉도M" charset="0"/>
              <a:ea typeface="HY울릉도M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79550" y="1811338"/>
            <a:ext cx="6958013" cy="22383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pPr latinLnBrk="0">
              <a:lnSpc>
                <a:spcPct val="150000"/>
              </a:lnSpc>
              <a:buFont typeface="Wingdings" charset="2"/>
              <a:buChar char="v"/>
            </a:pPr>
            <a:r>
              <a:rPr kumimoji="0" lang="en-US" altLang="ko-KR" sz="2100" b="1">
                <a:solidFill>
                  <a:srgbClr val="22228B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ko-KR" altLang="en-US" sz="2100" b="1">
                <a:solidFill>
                  <a:srgbClr val="22228B"/>
                </a:solidFill>
                <a:latin typeface="HY울릉도M" charset="0"/>
                <a:ea typeface="HY울릉도M" charset="0"/>
              </a:rPr>
              <a:t>늦게 시작된 복지제도</a:t>
            </a:r>
            <a:endParaRPr kumimoji="0" lang="en-US" altLang="ko-KR" sz="2100" b="1">
              <a:solidFill>
                <a:srgbClr val="22228B"/>
              </a:solidFill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ko-KR" sz="1800">
                <a:solidFill>
                  <a:srgbClr val="0070C0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한국은 재정 상황을 보나 인적자원의 상황으로 보나 사회보장을 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체계적으로 시행할 수 있는 조건이 형성되어 있지 않았음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.</a:t>
            </a: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따라서 한국에서 사회보장도입이 다른 나라들에 비하여 크게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늦어진 것은 결코 부자연스러운 일이 아님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-9525"/>
            <a:ext cx="9144001" cy="689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제목 1"/>
          <p:cNvSpPr txBox="1">
            <a:spLocks/>
          </p:cNvSpPr>
          <p:nvPr/>
        </p:nvSpPr>
        <p:spPr bwMode="auto">
          <a:xfrm>
            <a:off x="1431925" y="188913"/>
            <a:ext cx="7561263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541338" indent="-514350">
              <a:spcBef>
                <a:spcPct val="20000"/>
              </a:spcBef>
              <a:defRPr/>
            </a:pPr>
            <a:r>
              <a:rPr kumimoji="0" lang="en-US" altLang="ko-KR" sz="3200" kern="0" dirty="0">
                <a:solidFill>
                  <a:srgbClr val="0070C0"/>
                </a:solidFill>
                <a:latin typeface="HY울릉도M" pitchFamily="18" charset="-127"/>
                <a:ea typeface="HY울릉도M" pitchFamily="18" charset="-127"/>
              </a:rPr>
              <a:t>1</a:t>
            </a:r>
            <a:r>
              <a:rPr kumimoji="0" lang="en-US" altLang="ko-KR" sz="3200" kern="0" dirty="0">
                <a:latin typeface="HY울릉도M" pitchFamily="18" charset="-127"/>
                <a:ea typeface="HY울릉도M" pitchFamily="18" charset="-127"/>
              </a:rPr>
              <a:t>. </a:t>
            </a:r>
            <a:r>
              <a:rPr kumimoji="0" lang="ko-KR" altLang="en-US" sz="3200" kern="0" dirty="0">
                <a:latin typeface="HY울릉도M" pitchFamily="18" charset="-127"/>
                <a:ea typeface="HY울릉도M" pitchFamily="18" charset="-127"/>
              </a:rPr>
              <a:t>권위주의 시대의 사회복지</a:t>
            </a:r>
            <a:r>
              <a:rPr kumimoji="0" lang="en-US" altLang="ko-KR" sz="3200" kern="0" dirty="0">
                <a:latin typeface="HY울릉도M" pitchFamily="18" charset="-127"/>
                <a:ea typeface="HY울릉도M" pitchFamily="18" charset="-127"/>
              </a:rPr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76375" y="1268413"/>
            <a:ext cx="6692900" cy="4224337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pPr latinLnBrk="0">
              <a:lnSpc>
                <a:spcPct val="150000"/>
              </a:lnSpc>
              <a:buFont typeface="Wingdings" charset="2"/>
              <a:buChar char="v"/>
            </a:pPr>
            <a:r>
              <a:rPr kumimoji="0" lang="en-US" altLang="ko-KR" sz="2100" b="1">
                <a:solidFill>
                  <a:srgbClr val="22228B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ko-KR" altLang="en-US" sz="2100" b="1">
                <a:solidFill>
                  <a:srgbClr val="22228B"/>
                </a:solidFill>
                <a:latin typeface="HY울릉도M" charset="0"/>
                <a:ea typeface="HY울릉도M" charset="0"/>
              </a:rPr>
              <a:t>권위주의와 일본모델의 수입</a:t>
            </a:r>
            <a:endParaRPr kumimoji="0" lang="en-US" altLang="ko-KR" sz="2100" b="1">
              <a:solidFill>
                <a:srgbClr val="22228B"/>
              </a:solidFill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ko-KR" sz="1800">
                <a:solidFill>
                  <a:srgbClr val="0070C0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1973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년에 여러 선진국의 국민연금시행상황을 조사하기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위하여 국제시찰을 행했는데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,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그 당사자는 여러 나라의 제도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중에서 일본의 제도가 가장 많은 참고가 되었다고 함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.</a:t>
            </a:r>
          </a:p>
          <a:p>
            <a:pPr latinLnBrk="0">
              <a:lnSpc>
                <a:spcPct val="150000"/>
              </a:lnSpc>
              <a:buFont typeface="Arial" charset="0"/>
              <a:buChar char="•"/>
            </a:pPr>
            <a:endParaRPr kumimoji="0" lang="en-US" altLang="ko-KR" sz="7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  <a:buFont typeface="Arial" charset="0"/>
              <a:buChar char="•"/>
            </a:pPr>
            <a:r>
              <a:rPr kumimoji="0" lang="ko-KR" altLang="en-US" sz="1800">
                <a:solidFill>
                  <a:srgbClr val="0070C0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이는 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1980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년대까지 한국에서의 사회보장 도입이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권위주의정부의 정치적 동기에 의한 급작스러운 결정에 의한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것이었다는 사실과 깊이 연결되어 있음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.</a:t>
            </a:r>
          </a:p>
          <a:p>
            <a:pPr latinLnBrk="0">
              <a:lnSpc>
                <a:spcPct val="150000"/>
              </a:lnSpc>
              <a:buFont typeface="Arial" charset="0"/>
              <a:buChar char="•"/>
            </a:pPr>
            <a:endParaRPr kumimoji="0" lang="en-US" altLang="ko-KR" sz="7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  <a:buFont typeface="Arial" charset="0"/>
              <a:buChar char="•"/>
            </a:pPr>
            <a:r>
              <a:rPr kumimoji="0" lang="ko-KR" altLang="en-US" sz="1800">
                <a:solidFill>
                  <a:srgbClr val="0070C0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이러한 사정으로 인하여 결과적으로 국민연금은 일본의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모델을 대폭 참고하지 않을 수 없었음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-9525"/>
            <a:ext cx="9144001" cy="689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제목 1"/>
          <p:cNvSpPr txBox="1">
            <a:spLocks/>
          </p:cNvSpPr>
          <p:nvPr/>
        </p:nvSpPr>
        <p:spPr bwMode="auto">
          <a:xfrm>
            <a:off x="1431925" y="188913"/>
            <a:ext cx="7561263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541338" indent="-514350">
              <a:spcBef>
                <a:spcPct val="20000"/>
              </a:spcBef>
              <a:defRPr/>
            </a:pPr>
            <a:r>
              <a:rPr kumimoji="0" lang="en-US" altLang="ko-KR" sz="3200" kern="0" dirty="0">
                <a:solidFill>
                  <a:srgbClr val="0070C0"/>
                </a:solidFill>
                <a:latin typeface="HY울릉도M" pitchFamily="18" charset="-127"/>
                <a:ea typeface="HY울릉도M" pitchFamily="18" charset="-127"/>
              </a:rPr>
              <a:t>1</a:t>
            </a:r>
            <a:r>
              <a:rPr kumimoji="0" lang="en-US" altLang="ko-KR" sz="3200" kern="0" dirty="0">
                <a:latin typeface="HY울릉도M" pitchFamily="18" charset="-127"/>
                <a:ea typeface="HY울릉도M" pitchFamily="18" charset="-127"/>
              </a:rPr>
              <a:t>. </a:t>
            </a:r>
            <a:r>
              <a:rPr kumimoji="0" lang="ko-KR" altLang="en-US" sz="3200" kern="0" dirty="0">
                <a:latin typeface="HY울릉도M" pitchFamily="18" charset="-127"/>
                <a:ea typeface="HY울릉도M" pitchFamily="18" charset="-127"/>
              </a:rPr>
              <a:t>권위주의 시대의 사회복지</a:t>
            </a:r>
            <a:r>
              <a:rPr kumimoji="0" lang="en-US" altLang="ko-KR" sz="3200" kern="0" dirty="0">
                <a:latin typeface="HY울릉도M" pitchFamily="18" charset="-127"/>
                <a:ea typeface="HY울릉도M" pitchFamily="18" charset="-127"/>
              </a:rPr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76375" y="1268413"/>
            <a:ext cx="6692900" cy="39020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pPr latinLnBrk="0">
              <a:lnSpc>
                <a:spcPct val="150000"/>
              </a:lnSpc>
              <a:buFont typeface="Wingdings" charset="2"/>
              <a:buChar char="v"/>
            </a:pPr>
            <a:r>
              <a:rPr kumimoji="0" lang="en-US" altLang="ko-KR" sz="2100" b="1">
                <a:solidFill>
                  <a:srgbClr val="22228B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ko-KR" altLang="en-US" sz="2100" b="1">
                <a:solidFill>
                  <a:srgbClr val="22228B"/>
                </a:solidFill>
                <a:latin typeface="HY울릉도M" charset="0"/>
                <a:ea typeface="HY울릉도M" charset="0"/>
              </a:rPr>
              <a:t>선입법 후시행의 관행</a:t>
            </a:r>
            <a:endParaRPr kumimoji="0" lang="en-US" altLang="ko-KR" sz="2100" b="1">
              <a:solidFill>
                <a:srgbClr val="22228B"/>
              </a:solidFill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ko-KR" sz="1800">
                <a:solidFill>
                  <a:srgbClr val="0070C0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당시의 입법들은</a:t>
            </a:r>
            <a:r>
              <a:rPr kumimoji="0" lang="ko-KR" altLang="en-US" sz="1800">
                <a:solidFill>
                  <a:srgbClr val="0070C0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입법화된 제도들이 연기되거나 법률 간의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상호 연계가 부족하였던 등의 운영상 문제를 가지는 경향이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있었음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.</a:t>
            </a:r>
          </a:p>
          <a:p>
            <a:pPr latinLnBrk="0">
              <a:lnSpc>
                <a:spcPct val="150000"/>
              </a:lnSpc>
              <a:buFont typeface="Arial" charset="0"/>
              <a:buChar char="•"/>
            </a:pP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ko-KR" sz="1800">
                <a:solidFill>
                  <a:srgbClr val="0070C0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이 시대의 입법과 시행에서 나타난 중요한 특징은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solidFill>
                  <a:srgbClr val="00B050"/>
                </a:solidFill>
                <a:latin typeface="HY울릉도M" charset="0"/>
                <a:ea typeface="HY울릉도M" charset="0"/>
              </a:rPr>
              <a:t>선입법 후시행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으로 요약될 수 있다고 봄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.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다만 이것은 의도된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것이었을 수도 있고 당시의 재정 상황 등에 의한 현실적인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선택이었을 수도 있음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-9525"/>
            <a:ext cx="9144001" cy="689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제목 1"/>
          <p:cNvSpPr txBox="1">
            <a:spLocks/>
          </p:cNvSpPr>
          <p:nvPr/>
        </p:nvSpPr>
        <p:spPr bwMode="auto">
          <a:xfrm>
            <a:off x="1431925" y="188913"/>
            <a:ext cx="7561263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541338" indent="-514350">
              <a:spcBef>
                <a:spcPct val="20000"/>
              </a:spcBef>
              <a:defRPr/>
            </a:pPr>
            <a:r>
              <a:rPr kumimoji="0" lang="en-US" altLang="ko-KR" sz="3200" kern="0" dirty="0">
                <a:solidFill>
                  <a:srgbClr val="0070C0"/>
                </a:solidFill>
                <a:latin typeface="HY울릉도M" pitchFamily="18" charset="-127"/>
                <a:ea typeface="HY울릉도M" pitchFamily="18" charset="-127"/>
              </a:rPr>
              <a:t>2</a:t>
            </a:r>
            <a:r>
              <a:rPr kumimoji="0" lang="en-US" altLang="ko-KR" sz="3200" kern="0" dirty="0">
                <a:latin typeface="HY울릉도M" pitchFamily="18" charset="-127"/>
                <a:ea typeface="HY울릉도M" pitchFamily="18" charset="-127"/>
              </a:rPr>
              <a:t>. </a:t>
            </a:r>
            <a:r>
              <a:rPr kumimoji="0" lang="ko-KR" altLang="en-US" sz="3200" kern="0" dirty="0">
                <a:latin typeface="HY울릉도M" pitchFamily="18" charset="-127"/>
                <a:ea typeface="HY울릉도M" pitchFamily="18" charset="-127"/>
              </a:rPr>
              <a:t>민주정부하의 사회복지발전</a:t>
            </a:r>
            <a:endParaRPr kumimoji="0" lang="en-US" altLang="ko-KR" sz="3200" kern="0" dirty="0"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18436" name="부제목 2"/>
          <p:cNvSpPr txBox="1">
            <a:spLocks/>
          </p:cNvSpPr>
          <p:nvPr/>
        </p:nvSpPr>
        <p:spPr bwMode="auto">
          <a:xfrm>
            <a:off x="1476375" y="1268413"/>
            <a:ext cx="662463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/>
          <a:lstStyle>
            <a:lvl1pPr marL="541338" indent="-5143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pPr latinLnBrk="0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kumimoji="0" lang="en-US" altLang="ko-KR" sz="2800">
                <a:solidFill>
                  <a:srgbClr val="002060"/>
                </a:solidFill>
                <a:latin typeface="HY울릉도M" charset="0"/>
                <a:ea typeface="HY울릉도M" charset="0"/>
              </a:rPr>
              <a:t>1) </a:t>
            </a:r>
            <a:r>
              <a:rPr kumimoji="0" lang="ko-KR" altLang="en-US" sz="2800">
                <a:solidFill>
                  <a:srgbClr val="002060"/>
                </a:solidFill>
                <a:latin typeface="HY울릉도M" charset="0"/>
                <a:ea typeface="HY울릉도M" charset="0"/>
              </a:rPr>
              <a:t>시대적 배경</a:t>
            </a:r>
            <a:endParaRPr kumimoji="0" lang="en-US" altLang="ko-KR" sz="2800">
              <a:solidFill>
                <a:srgbClr val="002060"/>
              </a:solidFill>
              <a:latin typeface="HY울릉도M" charset="0"/>
              <a:ea typeface="HY울릉도M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79550" y="1811338"/>
            <a:ext cx="6958013" cy="4062412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pPr latinLnBrk="0">
              <a:lnSpc>
                <a:spcPct val="150000"/>
              </a:lnSpc>
              <a:buFont typeface="Wingdings" charset="2"/>
              <a:buChar char="v"/>
            </a:pPr>
            <a:r>
              <a:rPr kumimoji="0" lang="en-US" altLang="ko-KR" sz="2100" b="1">
                <a:solidFill>
                  <a:srgbClr val="22228B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ko-KR" altLang="en-US" sz="2100" b="1">
                <a:solidFill>
                  <a:srgbClr val="22228B"/>
                </a:solidFill>
                <a:latin typeface="HY울릉도M" charset="0"/>
                <a:ea typeface="HY울릉도M" charset="0"/>
              </a:rPr>
              <a:t>정치민주화로의 이행</a:t>
            </a:r>
            <a:endParaRPr kumimoji="0" lang="en-US" altLang="ko-KR" sz="2100" b="1">
              <a:solidFill>
                <a:srgbClr val="22228B"/>
              </a:solidFill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ko-KR" sz="1800">
                <a:solidFill>
                  <a:srgbClr val="0070C0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제 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6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공화국의 시작은 제 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5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공화국의 군사정부의 연장과 같은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의미가 강했고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,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그러한 의미에서 매우 제한적인 민주정부였으며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사회복지에 대한 태도는 소극적이었음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.</a:t>
            </a:r>
          </a:p>
          <a:p>
            <a:pPr latinLnBrk="0">
              <a:lnSpc>
                <a:spcPct val="150000"/>
              </a:lnSpc>
            </a:pPr>
            <a:endParaRPr kumimoji="0" lang="en-US" altLang="ko-KR" sz="7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1992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년 선거로 성립된 김영삼정권은 제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6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공화국 내에서도 군인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출신의 대통령이었던 노태우정부와 차별화를 강조하여 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  ‘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문민정부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’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라고 이름을 붙임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.</a:t>
            </a: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그러나 세계자본주의의 흐름에 대응하지 못하여 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1997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년의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외환위기를 불러온 장본인이 문민정부임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-9525"/>
            <a:ext cx="9144001" cy="689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제목 1"/>
          <p:cNvSpPr txBox="1">
            <a:spLocks/>
          </p:cNvSpPr>
          <p:nvPr/>
        </p:nvSpPr>
        <p:spPr bwMode="auto">
          <a:xfrm>
            <a:off x="1431925" y="188913"/>
            <a:ext cx="7561263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541338" indent="-514350">
              <a:spcBef>
                <a:spcPct val="20000"/>
              </a:spcBef>
              <a:defRPr/>
            </a:pPr>
            <a:r>
              <a:rPr kumimoji="0" lang="en-US" altLang="ko-KR" sz="3200" kern="0" dirty="0">
                <a:solidFill>
                  <a:srgbClr val="0070C0"/>
                </a:solidFill>
                <a:latin typeface="HY울릉도M" pitchFamily="18" charset="-127"/>
                <a:ea typeface="HY울릉도M" pitchFamily="18" charset="-127"/>
              </a:rPr>
              <a:t>2</a:t>
            </a:r>
            <a:r>
              <a:rPr kumimoji="0" lang="en-US" altLang="ko-KR" sz="3200" kern="0" dirty="0">
                <a:latin typeface="HY울릉도M" pitchFamily="18" charset="-127"/>
                <a:ea typeface="HY울릉도M" pitchFamily="18" charset="-127"/>
              </a:rPr>
              <a:t>. </a:t>
            </a:r>
            <a:r>
              <a:rPr kumimoji="0" lang="ko-KR" altLang="en-US" sz="3200" kern="0" dirty="0">
                <a:latin typeface="HY울릉도M" pitchFamily="18" charset="-127"/>
                <a:ea typeface="HY울릉도M" pitchFamily="18" charset="-127"/>
              </a:rPr>
              <a:t>민주정부하의 사회복지발전</a:t>
            </a:r>
            <a:endParaRPr kumimoji="0" lang="en-US" altLang="ko-KR" sz="3200" kern="0" dirty="0"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76375" y="1268413"/>
            <a:ext cx="6692900" cy="36480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pPr latinLnBrk="0">
              <a:lnSpc>
                <a:spcPct val="150000"/>
              </a:lnSpc>
              <a:buFont typeface="Wingdings" charset="2"/>
              <a:buChar char="v"/>
            </a:pPr>
            <a:r>
              <a:rPr kumimoji="0" lang="en-US" altLang="ko-KR" sz="2100" b="1">
                <a:solidFill>
                  <a:srgbClr val="22228B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ko-KR" altLang="en-US" sz="2100" b="1">
                <a:solidFill>
                  <a:srgbClr val="22228B"/>
                </a:solidFill>
                <a:latin typeface="HY울릉도M" charset="0"/>
                <a:ea typeface="HY울릉도M" charset="0"/>
              </a:rPr>
              <a:t>시민사회의 성장과 사회복지운동</a:t>
            </a:r>
            <a:endParaRPr kumimoji="0" lang="en-US" altLang="ko-KR" sz="2100" b="1">
              <a:solidFill>
                <a:srgbClr val="22228B"/>
              </a:solidFill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ko-KR" sz="1800">
                <a:solidFill>
                  <a:srgbClr val="0070C0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6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월 항쟁을 통하여 정치민주화를 전진시킨 것은 시민사회의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승리였음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.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그러나 사회개혁이나 취약계층의 목소리를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대변하는 사회운동은 국가보안법에 의하여 강력하게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억압되고 있었음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.</a:t>
            </a:r>
          </a:p>
          <a:p>
            <a:pPr latinLnBrk="0">
              <a:lnSpc>
                <a:spcPct val="150000"/>
              </a:lnSpc>
            </a:pPr>
            <a:endParaRPr kumimoji="0" lang="en-US" altLang="ko-KR" sz="7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ko-KR" sz="1800">
                <a:solidFill>
                  <a:srgbClr val="0070C0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국가보안법은 분배나 복지문제를 중시하는 이념정당의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형성을 방해하였을 뿐만 아니라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,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인보운동과 같은 지식은들의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빈곤개선활동의 활성화를 제약함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-9525"/>
            <a:ext cx="9144001" cy="689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제목 1"/>
          <p:cNvSpPr txBox="1">
            <a:spLocks/>
          </p:cNvSpPr>
          <p:nvPr/>
        </p:nvSpPr>
        <p:spPr bwMode="auto">
          <a:xfrm>
            <a:off x="1431925" y="188913"/>
            <a:ext cx="7561263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541338" indent="-514350">
              <a:spcBef>
                <a:spcPct val="20000"/>
              </a:spcBef>
              <a:defRPr/>
            </a:pPr>
            <a:r>
              <a:rPr kumimoji="0" lang="en-US" altLang="ko-KR" sz="3200" kern="0" dirty="0">
                <a:solidFill>
                  <a:srgbClr val="0070C0"/>
                </a:solidFill>
                <a:latin typeface="HY울릉도M" pitchFamily="18" charset="-127"/>
                <a:ea typeface="HY울릉도M" pitchFamily="18" charset="-127"/>
              </a:rPr>
              <a:t>2</a:t>
            </a:r>
            <a:r>
              <a:rPr kumimoji="0" lang="en-US" altLang="ko-KR" sz="3200" kern="0" dirty="0">
                <a:latin typeface="HY울릉도M" pitchFamily="18" charset="-127"/>
                <a:ea typeface="HY울릉도M" pitchFamily="18" charset="-127"/>
              </a:rPr>
              <a:t>. </a:t>
            </a:r>
            <a:r>
              <a:rPr kumimoji="0" lang="ko-KR" altLang="en-US" sz="3200" kern="0" dirty="0">
                <a:latin typeface="HY울릉도M" pitchFamily="18" charset="-127"/>
                <a:ea typeface="HY울릉도M" pitchFamily="18" charset="-127"/>
              </a:rPr>
              <a:t>민주정부하의 사회복지발전</a:t>
            </a:r>
            <a:endParaRPr kumimoji="0" lang="en-US" altLang="ko-KR" sz="3200" kern="0" dirty="0"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76375" y="1268413"/>
            <a:ext cx="6692900" cy="4040187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pPr latinLnBrk="0">
              <a:lnSpc>
                <a:spcPct val="150000"/>
              </a:lnSpc>
            </a:pPr>
            <a:r>
              <a:rPr kumimoji="0" lang="en-US" altLang="ko-KR" sz="2000">
                <a:solidFill>
                  <a:srgbClr val="00664D"/>
                </a:solidFill>
                <a:latin typeface="HY울릉도M" charset="0"/>
                <a:ea typeface="HY울릉도M" charset="0"/>
              </a:rPr>
              <a:t>※ </a:t>
            </a:r>
            <a:r>
              <a:rPr kumimoji="0" lang="ko-KR" altLang="en-US" sz="2000">
                <a:solidFill>
                  <a:srgbClr val="00664D"/>
                </a:solidFill>
                <a:latin typeface="HY울릉도M" charset="0"/>
                <a:ea typeface="HY울릉도M" charset="0"/>
              </a:rPr>
              <a:t>이영환 등 의 </a:t>
            </a:r>
            <a:r>
              <a:rPr kumimoji="0" lang="en-US" altLang="ko-KR" sz="2000">
                <a:solidFill>
                  <a:srgbClr val="00664D"/>
                </a:solidFill>
                <a:latin typeface="HY울릉도M" charset="0"/>
                <a:ea typeface="HY울릉도M" charset="0"/>
              </a:rPr>
              <a:t>1990</a:t>
            </a:r>
            <a:r>
              <a:rPr kumimoji="0" lang="ko-KR" altLang="en-US" sz="2000">
                <a:solidFill>
                  <a:srgbClr val="00664D"/>
                </a:solidFill>
                <a:latin typeface="HY울릉도M" charset="0"/>
                <a:ea typeface="HY울릉도M" charset="0"/>
              </a:rPr>
              <a:t>년대의 사회복지운동의 특징</a:t>
            </a:r>
            <a:endParaRPr kumimoji="0" lang="en-US" altLang="ko-KR" sz="2000">
              <a:solidFill>
                <a:srgbClr val="00664D"/>
              </a:solidFill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  <a:buFont typeface="Arial" charset="0"/>
              <a:buChar char="•"/>
            </a:pPr>
            <a:r>
              <a:rPr kumimoji="0" lang="ko-KR" altLang="en-US" sz="1800">
                <a:solidFill>
                  <a:srgbClr val="0070C0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첫째 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: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각 부문별 운동에서 시민운동적 연대운동에 이르기까지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       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운동의 양과 질에서 확대되었고 그에 따라 참여자들의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       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폭도 확대되었다는 점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.</a:t>
            </a:r>
          </a:p>
          <a:p>
            <a:pPr latinLnBrk="0">
              <a:lnSpc>
                <a:spcPct val="150000"/>
              </a:lnSpc>
            </a:pPr>
            <a:endParaRPr kumimoji="0" lang="en-US" altLang="ko-KR" sz="7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ko-KR" sz="1800">
                <a:solidFill>
                  <a:srgbClr val="0070C0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둘째 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: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사회복지운동의 내용이 부분별 요구운동에서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       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복지예산확보 등 정책지향의 근본적 개혁을 요구하는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       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것으로 확대됨과 동시에 사회복지정책을 규율하는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       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복지입법들을 개정하거나 법내용 실현을 사법적으로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       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추구하고 있다는 점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.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 </a:t>
            </a:r>
            <a:endParaRPr kumimoji="0" lang="en-US" altLang="ko-KR" sz="1800">
              <a:latin typeface="HY울릉도M" charset="0"/>
              <a:ea typeface="HY울릉도M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-9525"/>
            <a:ext cx="9144001" cy="689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제목 1"/>
          <p:cNvSpPr txBox="1">
            <a:spLocks/>
          </p:cNvSpPr>
          <p:nvPr/>
        </p:nvSpPr>
        <p:spPr bwMode="auto">
          <a:xfrm>
            <a:off x="1431925" y="188913"/>
            <a:ext cx="7561263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541338" indent="-514350">
              <a:spcBef>
                <a:spcPct val="20000"/>
              </a:spcBef>
              <a:defRPr/>
            </a:pPr>
            <a:r>
              <a:rPr kumimoji="0" lang="en-US" altLang="ko-KR" sz="3200" kern="0" dirty="0">
                <a:solidFill>
                  <a:srgbClr val="0070C0"/>
                </a:solidFill>
                <a:latin typeface="HY울릉도M" pitchFamily="18" charset="-127"/>
                <a:ea typeface="HY울릉도M" pitchFamily="18" charset="-127"/>
              </a:rPr>
              <a:t>2</a:t>
            </a:r>
            <a:r>
              <a:rPr kumimoji="0" lang="en-US" altLang="ko-KR" sz="3200" kern="0" dirty="0">
                <a:latin typeface="HY울릉도M" pitchFamily="18" charset="-127"/>
                <a:ea typeface="HY울릉도M" pitchFamily="18" charset="-127"/>
              </a:rPr>
              <a:t>. </a:t>
            </a:r>
            <a:r>
              <a:rPr kumimoji="0" lang="ko-KR" altLang="en-US" sz="3200" kern="0" dirty="0">
                <a:latin typeface="HY울릉도M" pitchFamily="18" charset="-127"/>
                <a:ea typeface="HY울릉도M" pitchFamily="18" charset="-127"/>
              </a:rPr>
              <a:t>민주정부하의 사회복지발전</a:t>
            </a:r>
            <a:endParaRPr kumimoji="0" lang="en-US" altLang="ko-KR" sz="3200" kern="0" dirty="0"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21508" name="부제목 2"/>
          <p:cNvSpPr txBox="1">
            <a:spLocks/>
          </p:cNvSpPr>
          <p:nvPr/>
        </p:nvSpPr>
        <p:spPr bwMode="auto">
          <a:xfrm>
            <a:off x="1476375" y="1268413"/>
            <a:ext cx="662463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/>
          <a:lstStyle>
            <a:lvl1pPr marL="541338" indent="-5143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pPr latinLnBrk="0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kumimoji="0" lang="en-US" altLang="ko-KR" sz="2800">
                <a:solidFill>
                  <a:srgbClr val="002060"/>
                </a:solidFill>
                <a:latin typeface="HY울릉도M" charset="0"/>
                <a:ea typeface="HY울릉도M" charset="0"/>
              </a:rPr>
              <a:t>2) </a:t>
            </a:r>
            <a:r>
              <a:rPr kumimoji="0" lang="ko-KR" altLang="en-US" sz="2800">
                <a:solidFill>
                  <a:srgbClr val="002060"/>
                </a:solidFill>
                <a:latin typeface="HY울릉도M" charset="0"/>
                <a:ea typeface="HY울릉도M" charset="0"/>
              </a:rPr>
              <a:t>사회복지의 발전</a:t>
            </a:r>
            <a:endParaRPr kumimoji="0" lang="en-US" altLang="ko-KR" sz="2800">
              <a:solidFill>
                <a:srgbClr val="002060"/>
              </a:solidFill>
              <a:latin typeface="HY울릉도M" charset="0"/>
              <a:ea typeface="HY울릉도M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79550" y="1811338"/>
            <a:ext cx="6958013" cy="45243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pPr latinLnBrk="0">
              <a:lnSpc>
                <a:spcPct val="150000"/>
              </a:lnSpc>
              <a:buFont typeface="Wingdings" charset="2"/>
              <a:buChar char="v"/>
            </a:pPr>
            <a:r>
              <a:rPr kumimoji="0" lang="en-US" altLang="ko-KR" sz="2100" b="1">
                <a:solidFill>
                  <a:srgbClr val="22228B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ko-KR" altLang="en-US" sz="2100" b="1">
                <a:solidFill>
                  <a:srgbClr val="22228B"/>
                </a:solidFill>
                <a:latin typeface="HY울릉도M" charset="0"/>
                <a:ea typeface="HY울릉도M" charset="0"/>
              </a:rPr>
              <a:t>사회보험의 전국민 확대</a:t>
            </a:r>
            <a:endParaRPr kumimoji="0" lang="en-US" altLang="ko-KR" sz="2100" b="1">
              <a:solidFill>
                <a:srgbClr val="22228B"/>
              </a:solidFill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ko-KR" sz="1800">
                <a:solidFill>
                  <a:srgbClr val="0070C0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1986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년 사회민주화에 대한 국민의 요구가 거세지는 분위기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속에서 전두환 정권은 국민연금제도의 실시를 국민에게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약속하여 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1988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년 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1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월 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1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일부터 실시되게 되었음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. </a:t>
            </a:r>
          </a:p>
          <a:p>
            <a:pPr latinLnBrk="0">
              <a:lnSpc>
                <a:spcPct val="150000"/>
              </a:lnSpc>
              <a:buFont typeface="Arial" charset="0"/>
              <a:buChar char="•"/>
            </a:pPr>
            <a:endParaRPr kumimoji="0" lang="en-US" altLang="ko-KR" sz="7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2000">
                <a:solidFill>
                  <a:srgbClr val="00664D"/>
                </a:solidFill>
                <a:latin typeface="HY울릉도M" charset="0"/>
                <a:ea typeface="HY울릉도M" charset="0"/>
              </a:rPr>
              <a:t>※ </a:t>
            </a:r>
            <a:r>
              <a:rPr kumimoji="0" lang="ko-KR" altLang="en-US" sz="2000">
                <a:solidFill>
                  <a:srgbClr val="00664D"/>
                </a:solidFill>
                <a:latin typeface="HY울릉도M" charset="0"/>
                <a:ea typeface="HY울릉도M" charset="0"/>
              </a:rPr>
              <a:t>국민연금은 다음과 같이 설계됨</a:t>
            </a:r>
            <a:r>
              <a:rPr kumimoji="0" lang="en-US" altLang="ko-KR" sz="2000">
                <a:solidFill>
                  <a:srgbClr val="00664D"/>
                </a:solidFill>
                <a:latin typeface="HY울릉도M" charset="0"/>
                <a:ea typeface="HY울릉도M" charset="0"/>
              </a:rPr>
              <a:t>.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/>
            </a:r>
            <a:br>
              <a:rPr kumimoji="0" lang="en-US" altLang="ko-KR" sz="1800">
                <a:latin typeface="HY울릉도M" charset="0"/>
                <a:ea typeface="HY울릉도M" charset="0"/>
              </a:rPr>
            </a:br>
            <a:r>
              <a:rPr kumimoji="0" lang="en-US" altLang="ko-KR" sz="1800" b="1">
                <a:latin typeface="HY울릉도M" charset="0"/>
                <a:ea typeface="HY울릉도M" charset="0"/>
              </a:rPr>
              <a:t>①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국민연금과 사적연금의 역할분담을 통한 삼층의 보장체계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 b="1">
                <a:latin typeface="HY울릉도M" charset="0"/>
                <a:ea typeface="HY울릉도M" charset="0"/>
              </a:rPr>
              <a:t>②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소득계층 간 세대 간 재분배를 통한 사회계층 간의 연대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 b="1">
                <a:latin typeface="HY울릉도M" charset="0"/>
                <a:ea typeface="HY울릉도M" charset="0"/>
              </a:rPr>
              <a:t>③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연금재정의 장기적인 안정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 b="1">
                <a:latin typeface="HY울릉도M" charset="0"/>
                <a:ea typeface="HY울릉도M" charset="0"/>
              </a:rPr>
              <a:t>④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적립방식에서 부과방식으로의 점진적인 전환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 b="1">
                <a:latin typeface="HY울릉도M" charset="0"/>
                <a:ea typeface="HY울릉도M" charset="0"/>
              </a:rPr>
              <a:t>⑤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적용대상자의 점진적 확대</a:t>
            </a:r>
            <a:endParaRPr kumimoji="0" lang="en-US" altLang="ko-KR" sz="1800">
              <a:latin typeface="HY울릉도M" charset="0"/>
              <a:ea typeface="HY울릉도M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-9525"/>
            <a:ext cx="9144001" cy="689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제목 1"/>
          <p:cNvSpPr txBox="1">
            <a:spLocks/>
          </p:cNvSpPr>
          <p:nvPr/>
        </p:nvSpPr>
        <p:spPr bwMode="auto">
          <a:xfrm>
            <a:off x="1431925" y="360363"/>
            <a:ext cx="7407275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kumimoji="0" lang="ko-KR" altLang="en-US" sz="3200" kern="0" dirty="0">
                <a:latin typeface="HY울릉도M" pitchFamily="18" charset="-127"/>
                <a:ea typeface="HY울릉도M" pitchFamily="18" charset="-127"/>
                <a:cs typeface="+mj-cs"/>
              </a:rPr>
              <a:t>다룰 내용</a:t>
            </a:r>
          </a:p>
        </p:txBody>
      </p:sp>
      <p:sp>
        <p:nvSpPr>
          <p:cNvPr id="6" name="부제목 2"/>
          <p:cNvSpPr txBox="1">
            <a:spLocks/>
          </p:cNvSpPr>
          <p:nvPr/>
        </p:nvSpPr>
        <p:spPr bwMode="auto">
          <a:xfrm>
            <a:off x="1431925" y="1700213"/>
            <a:ext cx="7589838" cy="468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41338" indent="-514350">
              <a:spcBef>
                <a:spcPct val="20000"/>
              </a:spcBef>
              <a:defRPr/>
            </a:pPr>
            <a:r>
              <a:rPr kumimoji="0" lang="en-US" altLang="ko-KR" sz="2800" kern="0" dirty="0">
                <a:solidFill>
                  <a:srgbClr val="0070C0"/>
                </a:solidFill>
                <a:latin typeface="HY울릉도M" pitchFamily="18" charset="-127"/>
                <a:ea typeface="HY울릉도M" pitchFamily="18" charset="-127"/>
              </a:rPr>
              <a:t>1</a:t>
            </a:r>
            <a:r>
              <a:rPr kumimoji="0" lang="en-US" altLang="ko-KR" sz="2800" kern="0" dirty="0">
                <a:latin typeface="HY울릉도M" pitchFamily="18" charset="-127"/>
                <a:ea typeface="HY울릉도M" pitchFamily="18" charset="-127"/>
              </a:rPr>
              <a:t>. </a:t>
            </a:r>
            <a:r>
              <a:rPr kumimoji="0" lang="ko-KR" altLang="en-US" sz="2800" kern="0" dirty="0">
                <a:latin typeface="HY울릉도M" pitchFamily="18" charset="-127"/>
                <a:ea typeface="HY울릉도M" pitchFamily="18" charset="-127"/>
              </a:rPr>
              <a:t>권위주의 시대의 사회복지</a:t>
            </a:r>
            <a:endParaRPr kumimoji="0" lang="en-US" altLang="ko-KR" sz="2800" kern="0" dirty="0">
              <a:latin typeface="HY울릉도M" pitchFamily="18" charset="-127"/>
              <a:ea typeface="HY울릉도M" pitchFamily="18" charset="-127"/>
            </a:endParaRPr>
          </a:p>
          <a:p>
            <a:pPr marL="541338" indent="-514350">
              <a:spcBef>
                <a:spcPct val="20000"/>
              </a:spcBef>
              <a:defRPr/>
            </a:pPr>
            <a:r>
              <a:rPr kumimoji="0" lang="en-US" altLang="ko-KR" sz="2800" kern="0" dirty="0">
                <a:solidFill>
                  <a:srgbClr val="0070C0"/>
                </a:solidFill>
                <a:latin typeface="HY울릉도M" pitchFamily="18" charset="-127"/>
                <a:ea typeface="HY울릉도M" pitchFamily="18" charset="-127"/>
              </a:rPr>
              <a:t>2</a:t>
            </a:r>
            <a:r>
              <a:rPr kumimoji="0" lang="en-US" altLang="ko-KR" sz="2800" kern="0" dirty="0">
                <a:latin typeface="HY울릉도M" pitchFamily="18" charset="-127"/>
                <a:ea typeface="HY울릉도M" pitchFamily="18" charset="-127"/>
              </a:rPr>
              <a:t>. </a:t>
            </a:r>
            <a:r>
              <a:rPr kumimoji="0" lang="ko-KR" altLang="en-US" sz="2800" kern="0" dirty="0">
                <a:latin typeface="HY울릉도M" pitchFamily="18" charset="-127"/>
                <a:ea typeface="HY울릉도M" pitchFamily="18" charset="-127"/>
              </a:rPr>
              <a:t>민주정부하의 사회복지발전</a:t>
            </a:r>
            <a:endParaRPr kumimoji="0" lang="en-US" altLang="ko-KR" sz="2800" kern="0" dirty="0">
              <a:latin typeface="HY울릉도M" pitchFamily="18" charset="-127"/>
              <a:ea typeface="HY울릉도M" pitchFamily="18" charset="-127"/>
            </a:endParaRPr>
          </a:p>
          <a:p>
            <a:pPr marL="541338" indent="-514350">
              <a:spcBef>
                <a:spcPct val="20000"/>
              </a:spcBef>
              <a:defRPr/>
            </a:pPr>
            <a:r>
              <a:rPr kumimoji="0" lang="en-US" altLang="ko-KR" sz="2800" kern="0" dirty="0">
                <a:solidFill>
                  <a:srgbClr val="0070C0"/>
                </a:solidFill>
                <a:latin typeface="HY울릉도M" pitchFamily="18" charset="-127"/>
                <a:ea typeface="HY울릉도M" pitchFamily="18" charset="-127"/>
              </a:rPr>
              <a:t>3</a:t>
            </a:r>
            <a:r>
              <a:rPr kumimoji="0" lang="en-US" altLang="ko-KR" sz="2800" kern="0" dirty="0">
                <a:latin typeface="HY울릉도M" pitchFamily="18" charset="-127"/>
                <a:ea typeface="HY울릉도M" pitchFamily="18" charset="-127"/>
              </a:rPr>
              <a:t>. </a:t>
            </a:r>
            <a:r>
              <a:rPr kumimoji="0" lang="ko-KR" altLang="en-US" sz="2800" kern="0" dirty="0">
                <a:latin typeface="HY울릉도M" pitchFamily="18" charset="-127"/>
                <a:ea typeface="HY울릉도M" pitchFamily="18" charset="-127"/>
              </a:rPr>
              <a:t>경제위기 이후의 사회복지발전</a:t>
            </a:r>
            <a:endParaRPr kumimoji="0" lang="en-US" altLang="ko-KR" sz="2800" kern="0" dirty="0">
              <a:latin typeface="HY울릉도M" pitchFamily="18" charset="-127"/>
              <a:ea typeface="HY울릉도M" pitchFamily="18" charset="-127"/>
            </a:endParaRPr>
          </a:p>
          <a:p>
            <a:pPr marL="541338" indent="-514350">
              <a:spcBef>
                <a:spcPct val="20000"/>
              </a:spcBef>
              <a:defRPr/>
            </a:pPr>
            <a:endParaRPr kumimoji="0" lang="en-US" altLang="ko-KR" sz="2800" kern="0" dirty="0">
              <a:latin typeface="HY울릉도M" pitchFamily="18" charset="-127"/>
              <a:ea typeface="HY울릉도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-9525"/>
            <a:ext cx="9144001" cy="689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제목 1"/>
          <p:cNvSpPr txBox="1">
            <a:spLocks/>
          </p:cNvSpPr>
          <p:nvPr/>
        </p:nvSpPr>
        <p:spPr bwMode="auto">
          <a:xfrm>
            <a:off x="1431925" y="188913"/>
            <a:ext cx="7561263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541338" indent="-514350">
              <a:spcBef>
                <a:spcPct val="20000"/>
              </a:spcBef>
              <a:defRPr/>
            </a:pPr>
            <a:r>
              <a:rPr kumimoji="0" lang="en-US" altLang="ko-KR" sz="3200" kern="0" dirty="0">
                <a:solidFill>
                  <a:srgbClr val="0070C0"/>
                </a:solidFill>
                <a:latin typeface="HY울릉도M" pitchFamily="18" charset="-127"/>
                <a:ea typeface="HY울릉도M" pitchFamily="18" charset="-127"/>
              </a:rPr>
              <a:t>2</a:t>
            </a:r>
            <a:r>
              <a:rPr kumimoji="0" lang="en-US" altLang="ko-KR" sz="3200" kern="0" dirty="0">
                <a:latin typeface="HY울릉도M" pitchFamily="18" charset="-127"/>
                <a:ea typeface="HY울릉도M" pitchFamily="18" charset="-127"/>
              </a:rPr>
              <a:t>. </a:t>
            </a:r>
            <a:r>
              <a:rPr kumimoji="0" lang="ko-KR" altLang="en-US" sz="3200" kern="0" dirty="0">
                <a:latin typeface="HY울릉도M" pitchFamily="18" charset="-127"/>
                <a:ea typeface="HY울릉도M" pitchFamily="18" charset="-127"/>
              </a:rPr>
              <a:t>민주정부하의 사회복지발전</a:t>
            </a:r>
            <a:endParaRPr kumimoji="0" lang="en-US" altLang="ko-KR" sz="3200" kern="0" dirty="0"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22532" name="TextBox 7"/>
          <p:cNvSpPr txBox="1">
            <a:spLocks noChangeArrowheads="1"/>
          </p:cNvSpPr>
          <p:nvPr/>
        </p:nvSpPr>
        <p:spPr bwMode="auto">
          <a:xfrm>
            <a:off x="1476375" y="1268413"/>
            <a:ext cx="6692900" cy="565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pPr latinLnBrk="0">
              <a:lnSpc>
                <a:spcPct val="150000"/>
              </a:lnSpc>
              <a:buFont typeface="Arial" charset="0"/>
              <a:buChar char="•"/>
            </a:pPr>
            <a:r>
              <a:rPr kumimoji="0" lang="ko-KR" altLang="en-US" sz="1800">
                <a:solidFill>
                  <a:srgbClr val="0070C0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국민연금은 실시 초기에 적용대상이 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10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인 이상을 고용하는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사업소의 노동자였으나 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1992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년에는 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5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인 이상 상시고용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사업장으로 그 범위가 확대되었고 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1995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년부터는 농어촌지역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주민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,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그리고 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1999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년부터는 도시지역 주민으로 까지 확대됨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.</a:t>
            </a: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국민연금은 공무원연금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,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사학연금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,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군인연금의 가입자를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제외하고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,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지역이나 직역에 관계없이 전 국민을 커버하게 되어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형식적으로는 전국민연금보험이 달성됨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.</a:t>
            </a:r>
          </a:p>
          <a:p>
            <a:pPr latinLnBrk="0">
              <a:lnSpc>
                <a:spcPct val="150000"/>
              </a:lnSpc>
            </a:pPr>
            <a:endParaRPr kumimoji="0" lang="en-US" altLang="ko-KR" sz="7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ko-KR" sz="1800">
                <a:solidFill>
                  <a:srgbClr val="0070C0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의료보험제도는 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1988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년에 농어촌주민을 대상으로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확대하였고 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1989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년에는 도시지역주민과 자영업자를 대상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, </a:t>
            </a: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1977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년 공적 의료보험 실시 후 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12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년 만에 전국민 의료보험이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달성됨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.</a:t>
            </a:r>
          </a:p>
          <a:p>
            <a:pPr latinLnBrk="0">
              <a:lnSpc>
                <a:spcPct val="150000"/>
              </a:lnSpc>
            </a:pP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endParaRPr kumimoji="0" lang="en-US" altLang="ko-KR" sz="1800">
              <a:latin typeface="HY울릉도M" charset="0"/>
              <a:ea typeface="HY울릉도M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-9525"/>
            <a:ext cx="9144001" cy="689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제목 1"/>
          <p:cNvSpPr txBox="1">
            <a:spLocks/>
          </p:cNvSpPr>
          <p:nvPr/>
        </p:nvSpPr>
        <p:spPr bwMode="auto">
          <a:xfrm>
            <a:off x="1431925" y="188913"/>
            <a:ext cx="7561263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541338" indent="-514350">
              <a:spcBef>
                <a:spcPct val="20000"/>
              </a:spcBef>
              <a:defRPr/>
            </a:pPr>
            <a:r>
              <a:rPr kumimoji="0" lang="en-US" altLang="ko-KR" sz="3200" kern="0" dirty="0">
                <a:solidFill>
                  <a:srgbClr val="0070C0"/>
                </a:solidFill>
                <a:latin typeface="HY울릉도M" pitchFamily="18" charset="-127"/>
                <a:ea typeface="HY울릉도M" pitchFamily="18" charset="-127"/>
              </a:rPr>
              <a:t>2</a:t>
            </a:r>
            <a:r>
              <a:rPr kumimoji="0" lang="en-US" altLang="ko-KR" sz="3200" kern="0" dirty="0">
                <a:latin typeface="HY울릉도M" pitchFamily="18" charset="-127"/>
                <a:ea typeface="HY울릉도M" pitchFamily="18" charset="-127"/>
              </a:rPr>
              <a:t>. </a:t>
            </a:r>
            <a:r>
              <a:rPr kumimoji="0" lang="ko-KR" altLang="en-US" sz="3200" kern="0" dirty="0">
                <a:latin typeface="HY울릉도M" pitchFamily="18" charset="-127"/>
                <a:ea typeface="HY울릉도M" pitchFamily="18" charset="-127"/>
              </a:rPr>
              <a:t>민주정부하의 사회복지발전</a:t>
            </a:r>
            <a:endParaRPr kumimoji="0" lang="en-US" altLang="ko-KR" sz="3200" kern="0" dirty="0"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23556" name="TextBox 7"/>
          <p:cNvSpPr txBox="1">
            <a:spLocks noChangeArrowheads="1"/>
          </p:cNvSpPr>
          <p:nvPr/>
        </p:nvSpPr>
        <p:spPr bwMode="auto">
          <a:xfrm>
            <a:off x="1476375" y="1268413"/>
            <a:ext cx="6692900" cy="2586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pPr latinLnBrk="0">
              <a:lnSpc>
                <a:spcPct val="150000"/>
              </a:lnSpc>
              <a:buFont typeface="Arial" charset="0"/>
              <a:buChar char="•"/>
            </a:pPr>
            <a:r>
              <a:rPr kumimoji="0" lang="ko-KR" altLang="en-US" sz="1800">
                <a:solidFill>
                  <a:srgbClr val="0070C0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고용보험법은 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1993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년 제정되어 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1995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년부터 시행되었음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.</a:t>
            </a: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그 대상은 상시 근로자 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30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인 이상의 사업장 노동자를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강제적용하게 되었음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.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그 후 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1998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년 영세사업장인 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4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인 이하의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사업장으로 확대하여 전 노동자를 커버하게 된 것은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1998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년의 일이며 고용보험법의 성립으로 소위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4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대 사회보험체제가 확립됨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-9525"/>
            <a:ext cx="9144001" cy="689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제목 1"/>
          <p:cNvSpPr txBox="1">
            <a:spLocks/>
          </p:cNvSpPr>
          <p:nvPr/>
        </p:nvSpPr>
        <p:spPr bwMode="auto">
          <a:xfrm>
            <a:off x="1431925" y="188913"/>
            <a:ext cx="7561263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541338" indent="-514350">
              <a:spcBef>
                <a:spcPct val="20000"/>
              </a:spcBef>
              <a:defRPr/>
            </a:pPr>
            <a:r>
              <a:rPr kumimoji="0" lang="en-US" altLang="ko-KR" sz="3200" kern="0" dirty="0">
                <a:solidFill>
                  <a:srgbClr val="0070C0"/>
                </a:solidFill>
                <a:latin typeface="HY울릉도M" pitchFamily="18" charset="-127"/>
                <a:ea typeface="HY울릉도M" pitchFamily="18" charset="-127"/>
              </a:rPr>
              <a:t>2</a:t>
            </a:r>
            <a:r>
              <a:rPr kumimoji="0" lang="en-US" altLang="ko-KR" sz="3200" kern="0" dirty="0">
                <a:latin typeface="HY울릉도M" pitchFamily="18" charset="-127"/>
                <a:ea typeface="HY울릉도M" pitchFamily="18" charset="-127"/>
              </a:rPr>
              <a:t>. </a:t>
            </a:r>
            <a:r>
              <a:rPr kumimoji="0" lang="ko-KR" altLang="en-US" sz="3200" kern="0" dirty="0">
                <a:latin typeface="HY울릉도M" pitchFamily="18" charset="-127"/>
                <a:ea typeface="HY울릉도M" pitchFamily="18" charset="-127"/>
              </a:rPr>
              <a:t>민주정부하의 사회복지발전</a:t>
            </a:r>
            <a:endParaRPr kumimoji="0" lang="en-US" altLang="ko-KR" sz="3200" kern="0" dirty="0"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76375" y="1268413"/>
            <a:ext cx="6692900" cy="36480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pPr latinLnBrk="0">
              <a:lnSpc>
                <a:spcPct val="150000"/>
              </a:lnSpc>
              <a:buFont typeface="Wingdings" charset="2"/>
              <a:buChar char="v"/>
            </a:pPr>
            <a:r>
              <a:rPr kumimoji="0" lang="en-US" altLang="ko-KR" sz="2100" b="1">
                <a:solidFill>
                  <a:srgbClr val="22228B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ko-KR" altLang="en-US" sz="2100" b="1">
                <a:solidFill>
                  <a:srgbClr val="22228B"/>
                </a:solidFill>
                <a:latin typeface="HY울릉도M" charset="0"/>
                <a:ea typeface="HY울릉도M" charset="0"/>
              </a:rPr>
              <a:t>사회복지서비스의 확충</a:t>
            </a:r>
            <a:endParaRPr kumimoji="0" lang="en-US" altLang="ko-KR" sz="2100" b="1">
              <a:solidFill>
                <a:srgbClr val="22228B"/>
              </a:solidFill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ko-KR" sz="1800">
                <a:solidFill>
                  <a:srgbClr val="0070C0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이 시기는 고령화의 진행으로 장차 한국이 급속한 고령화의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영향을 받을 것이라는 지적이 이루어지기 시작하고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복지문제에 대한 국제적인 고나심이 고조되면서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,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이미 성립된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사회복지서비스 관련법을 확대하거나 새로운 제도를 도입하는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등 사회복지서비스의 확충이 이루어짐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.</a:t>
            </a:r>
          </a:p>
          <a:p>
            <a:pPr latinLnBrk="0">
              <a:lnSpc>
                <a:spcPct val="150000"/>
              </a:lnSpc>
            </a:pPr>
            <a:endParaRPr kumimoji="0" lang="en-US" altLang="ko-KR" sz="7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ko-KR" altLang="en-US" sz="1800">
                <a:solidFill>
                  <a:srgbClr val="00B050"/>
                </a:solidFill>
                <a:latin typeface="HY울릉도M" charset="0"/>
                <a:ea typeface="HY울릉도M" charset="0"/>
              </a:rPr>
              <a:t>즉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 사회복지서비스 이용의 조건으로서 설정되어 있던 소득제한 규정이 점차 철폐됨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-9525"/>
            <a:ext cx="9144001" cy="689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제목 1"/>
          <p:cNvSpPr txBox="1">
            <a:spLocks/>
          </p:cNvSpPr>
          <p:nvPr/>
        </p:nvSpPr>
        <p:spPr bwMode="auto">
          <a:xfrm>
            <a:off x="1431925" y="188913"/>
            <a:ext cx="7561263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541338" indent="-514350">
              <a:spcBef>
                <a:spcPct val="20000"/>
              </a:spcBef>
              <a:defRPr/>
            </a:pPr>
            <a:r>
              <a:rPr kumimoji="0" lang="en-US" altLang="ko-KR" sz="3200" kern="0" dirty="0">
                <a:solidFill>
                  <a:srgbClr val="0070C0"/>
                </a:solidFill>
                <a:latin typeface="HY울릉도M" pitchFamily="18" charset="-127"/>
                <a:ea typeface="HY울릉도M" pitchFamily="18" charset="-127"/>
              </a:rPr>
              <a:t>2</a:t>
            </a:r>
            <a:r>
              <a:rPr kumimoji="0" lang="en-US" altLang="ko-KR" sz="3200" kern="0" dirty="0">
                <a:latin typeface="HY울릉도M" pitchFamily="18" charset="-127"/>
                <a:ea typeface="HY울릉도M" pitchFamily="18" charset="-127"/>
              </a:rPr>
              <a:t>. </a:t>
            </a:r>
            <a:r>
              <a:rPr kumimoji="0" lang="ko-KR" altLang="en-US" sz="3200" kern="0" dirty="0">
                <a:latin typeface="HY울릉도M" pitchFamily="18" charset="-127"/>
                <a:ea typeface="HY울릉도M" pitchFamily="18" charset="-127"/>
              </a:rPr>
              <a:t>민주정부하의 사회복지발전</a:t>
            </a:r>
            <a:endParaRPr kumimoji="0" lang="en-US" altLang="ko-KR" sz="3200" kern="0" dirty="0"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76375" y="1268413"/>
            <a:ext cx="6692900" cy="44323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pPr latinLnBrk="0">
              <a:lnSpc>
                <a:spcPct val="150000"/>
              </a:lnSpc>
              <a:buFont typeface="Wingdings" charset="2"/>
              <a:buChar char="v"/>
            </a:pPr>
            <a:r>
              <a:rPr kumimoji="0" lang="en-US" altLang="ko-KR" sz="2100" b="1">
                <a:solidFill>
                  <a:srgbClr val="22228B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ko-KR" altLang="en-US" sz="2100" b="1">
                <a:solidFill>
                  <a:srgbClr val="22228B"/>
                </a:solidFill>
                <a:latin typeface="HY울릉도M" charset="0"/>
                <a:ea typeface="HY울릉도M" charset="0"/>
              </a:rPr>
              <a:t>사회복지인력의 확충 등</a:t>
            </a:r>
            <a:endParaRPr kumimoji="0" lang="en-US" altLang="ko-KR" sz="2100" b="1">
              <a:solidFill>
                <a:srgbClr val="22228B"/>
              </a:solidFill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ko-KR" sz="1800">
                <a:solidFill>
                  <a:srgbClr val="0070C0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노태우 정부의 중요한 업적의 하나는 공공부조 행정에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solidFill>
                  <a:srgbClr val="00B050"/>
                </a:solidFill>
                <a:latin typeface="HY울릉도M" charset="0"/>
                <a:ea typeface="HY울릉도M" charset="0"/>
              </a:rPr>
              <a:t>전문인력을 도입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한 일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.</a:t>
            </a:r>
          </a:p>
          <a:p>
            <a:pPr latinLnBrk="0">
              <a:lnSpc>
                <a:spcPct val="150000"/>
              </a:lnSpc>
            </a:pPr>
            <a:endParaRPr kumimoji="0" lang="en-US" altLang="ko-KR" sz="1800">
              <a:solidFill>
                <a:srgbClr val="0070C0"/>
              </a:solidFill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ko-KR" sz="1800">
                <a:solidFill>
                  <a:srgbClr val="0070C0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한국의 사회복지행정시스템은 일제시대의 유산이 강하게 남아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있는 영역이며 중앙에 사회복지를 담당하는 보건사회부가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있지만 독자적인 전국적 조직을 가지지는 못함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.</a:t>
            </a:r>
          </a:p>
          <a:p>
            <a:pPr latinLnBrk="0">
              <a:lnSpc>
                <a:spcPct val="150000"/>
              </a:lnSpc>
            </a:pPr>
            <a:endParaRPr kumimoji="0" lang="en-US" altLang="ko-KR" sz="5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이러한 상황에서</a:t>
            </a:r>
            <a:r>
              <a:rPr kumimoji="0" lang="ko-KR" altLang="en-US" sz="1800">
                <a:solidFill>
                  <a:srgbClr val="0070C0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ko-KR" altLang="en-US" sz="1800">
                <a:solidFill>
                  <a:srgbClr val="00B050"/>
                </a:solidFill>
                <a:latin typeface="HY울릉도M" charset="0"/>
                <a:ea typeface="HY울릉도M" charset="0"/>
              </a:rPr>
              <a:t>사회복지전문인력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을</a:t>
            </a:r>
            <a:r>
              <a:rPr kumimoji="0" lang="ko-KR" altLang="en-US" sz="1800">
                <a:solidFill>
                  <a:srgbClr val="00B050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배치한 것은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공공부조라는 한정된 영역에서 나마 사회복지전달체계의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확립을 시도한 것이라고 평가할 수 있음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-9525"/>
            <a:ext cx="9144001" cy="689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제목 1"/>
          <p:cNvSpPr txBox="1">
            <a:spLocks/>
          </p:cNvSpPr>
          <p:nvPr/>
        </p:nvSpPr>
        <p:spPr bwMode="auto">
          <a:xfrm>
            <a:off x="1431925" y="188913"/>
            <a:ext cx="7561263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541338" indent="-514350">
              <a:spcBef>
                <a:spcPct val="20000"/>
              </a:spcBef>
              <a:defRPr/>
            </a:pPr>
            <a:r>
              <a:rPr kumimoji="0" lang="en-US" altLang="ko-KR" sz="3200" kern="0" dirty="0">
                <a:solidFill>
                  <a:srgbClr val="0070C0"/>
                </a:solidFill>
                <a:latin typeface="HY울릉도M" pitchFamily="18" charset="-127"/>
                <a:ea typeface="HY울릉도M" pitchFamily="18" charset="-127"/>
              </a:rPr>
              <a:t>2</a:t>
            </a:r>
            <a:r>
              <a:rPr kumimoji="0" lang="en-US" altLang="ko-KR" sz="3200" kern="0" dirty="0">
                <a:latin typeface="HY울릉도M" pitchFamily="18" charset="-127"/>
                <a:ea typeface="HY울릉도M" pitchFamily="18" charset="-127"/>
              </a:rPr>
              <a:t>. </a:t>
            </a:r>
            <a:r>
              <a:rPr kumimoji="0" lang="ko-KR" altLang="en-US" sz="3200" kern="0" dirty="0">
                <a:latin typeface="HY울릉도M" pitchFamily="18" charset="-127"/>
                <a:ea typeface="HY울릉도M" pitchFamily="18" charset="-127"/>
              </a:rPr>
              <a:t>민주정부하의 사회복지발전</a:t>
            </a:r>
            <a:endParaRPr kumimoji="0" lang="en-US" altLang="ko-KR" sz="3200" kern="0" dirty="0"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26628" name="부제목 2"/>
          <p:cNvSpPr txBox="1">
            <a:spLocks/>
          </p:cNvSpPr>
          <p:nvPr/>
        </p:nvSpPr>
        <p:spPr bwMode="auto">
          <a:xfrm>
            <a:off x="1476375" y="1268413"/>
            <a:ext cx="662463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/>
          <a:lstStyle>
            <a:lvl1pPr marL="541338" indent="-5143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pPr latinLnBrk="0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kumimoji="0" lang="en-US" altLang="ko-KR" sz="2800">
                <a:solidFill>
                  <a:srgbClr val="002060"/>
                </a:solidFill>
                <a:latin typeface="HY울릉도M" charset="0"/>
                <a:ea typeface="HY울릉도M" charset="0"/>
              </a:rPr>
              <a:t>3) </a:t>
            </a:r>
            <a:r>
              <a:rPr kumimoji="0" lang="ko-KR" altLang="en-US" sz="2800">
                <a:solidFill>
                  <a:srgbClr val="002060"/>
                </a:solidFill>
                <a:latin typeface="HY울릉도M" charset="0"/>
                <a:ea typeface="HY울릉도M" charset="0"/>
              </a:rPr>
              <a:t>특징과 의의</a:t>
            </a:r>
            <a:endParaRPr kumimoji="0" lang="en-US" altLang="ko-KR" sz="2800">
              <a:solidFill>
                <a:srgbClr val="002060"/>
              </a:solidFill>
              <a:latin typeface="HY울릉도M" charset="0"/>
              <a:ea typeface="HY울릉도M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79550" y="1811338"/>
            <a:ext cx="6958013" cy="343852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pPr latinLnBrk="0">
              <a:lnSpc>
                <a:spcPct val="150000"/>
              </a:lnSpc>
              <a:buFont typeface="Wingdings" charset="2"/>
              <a:buChar char="v"/>
            </a:pPr>
            <a:r>
              <a:rPr kumimoji="0" lang="en-US" altLang="ko-KR" sz="2100" b="1">
                <a:solidFill>
                  <a:srgbClr val="22228B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ko-KR" altLang="en-US" sz="2100" b="1">
                <a:solidFill>
                  <a:srgbClr val="22228B"/>
                </a:solidFill>
                <a:latin typeface="HY울릉도M" charset="0"/>
                <a:ea typeface="HY울릉도M" charset="0"/>
              </a:rPr>
              <a:t>시민사회의 성장과 정책대안의 제시</a:t>
            </a:r>
            <a:endParaRPr kumimoji="0" lang="en-US" altLang="ko-KR" sz="2100" b="1">
              <a:solidFill>
                <a:srgbClr val="22228B"/>
              </a:solidFill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2000">
                <a:solidFill>
                  <a:srgbClr val="00664D"/>
                </a:solidFill>
                <a:latin typeface="HY울릉도M" charset="0"/>
                <a:ea typeface="HY울릉도M" charset="0"/>
              </a:rPr>
              <a:t>※ </a:t>
            </a:r>
            <a:r>
              <a:rPr kumimoji="0" lang="ko-KR" altLang="en-US" sz="2000">
                <a:solidFill>
                  <a:srgbClr val="00664D"/>
                </a:solidFill>
                <a:latin typeface="HY울릉도M" charset="0"/>
                <a:ea typeface="HY울릉도M" charset="0"/>
              </a:rPr>
              <a:t>이 시기의 특징은 다음의 두 가지로 요약 할 수 있음</a:t>
            </a:r>
            <a:endParaRPr kumimoji="0" lang="en-US" altLang="ko-KR" sz="2000">
              <a:solidFill>
                <a:srgbClr val="00664D"/>
              </a:solidFill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endParaRPr kumimoji="0" lang="en-US" altLang="ko-KR" sz="700">
              <a:solidFill>
                <a:srgbClr val="00664D"/>
              </a:solidFill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  <a:buFont typeface="Arial" charset="0"/>
              <a:buChar char="•"/>
            </a:pPr>
            <a:r>
              <a:rPr kumimoji="0" lang="ko-KR" altLang="en-US" sz="1800">
                <a:solidFill>
                  <a:srgbClr val="0070C0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사회복지운동이 정부정책에 대한 비판에 그치는 것이 아니라 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‘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정책대안을 제시하는 능력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’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을 가지게 됨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.</a:t>
            </a:r>
          </a:p>
          <a:p>
            <a:pPr latinLnBrk="0">
              <a:lnSpc>
                <a:spcPct val="150000"/>
              </a:lnSpc>
              <a:buFont typeface="Arial" charset="0"/>
              <a:buChar char="•"/>
            </a:pPr>
            <a:endParaRPr kumimoji="0" lang="en-US" altLang="ko-KR" sz="700">
              <a:solidFill>
                <a:srgbClr val="00664D"/>
              </a:solidFill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ko-KR" sz="1800">
                <a:solidFill>
                  <a:srgbClr val="0070C0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시민사회가 복지문제에 적극적으로 관여하며 국가가 시민사회를  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국정의 반대세력으로만 생각하는 것이 아니라 복지발전의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파트너로 간주하기 시작했다는 점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-9525"/>
            <a:ext cx="9144001" cy="689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제목 1"/>
          <p:cNvSpPr txBox="1">
            <a:spLocks/>
          </p:cNvSpPr>
          <p:nvPr/>
        </p:nvSpPr>
        <p:spPr bwMode="auto">
          <a:xfrm>
            <a:off x="1431925" y="188913"/>
            <a:ext cx="7561263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541338" indent="-514350">
              <a:spcBef>
                <a:spcPct val="20000"/>
              </a:spcBef>
              <a:defRPr/>
            </a:pPr>
            <a:r>
              <a:rPr kumimoji="0" lang="en-US" altLang="ko-KR" sz="3200" kern="0" dirty="0">
                <a:solidFill>
                  <a:srgbClr val="0070C0"/>
                </a:solidFill>
                <a:latin typeface="HY울릉도M" pitchFamily="18" charset="-127"/>
                <a:ea typeface="HY울릉도M" pitchFamily="18" charset="-127"/>
              </a:rPr>
              <a:t>2</a:t>
            </a:r>
            <a:r>
              <a:rPr kumimoji="0" lang="en-US" altLang="ko-KR" sz="3200" kern="0" dirty="0">
                <a:latin typeface="HY울릉도M" pitchFamily="18" charset="-127"/>
                <a:ea typeface="HY울릉도M" pitchFamily="18" charset="-127"/>
              </a:rPr>
              <a:t>. </a:t>
            </a:r>
            <a:r>
              <a:rPr kumimoji="0" lang="ko-KR" altLang="en-US" sz="3200" kern="0" dirty="0">
                <a:latin typeface="HY울릉도M" pitchFamily="18" charset="-127"/>
                <a:ea typeface="HY울릉도M" pitchFamily="18" charset="-127"/>
              </a:rPr>
              <a:t>민주정부하의 사회복지발전</a:t>
            </a:r>
            <a:endParaRPr kumimoji="0" lang="en-US" altLang="ko-KR" sz="3200" kern="0" dirty="0"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76375" y="1268413"/>
            <a:ext cx="6692900" cy="26543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pPr latinLnBrk="0">
              <a:lnSpc>
                <a:spcPct val="150000"/>
              </a:lnSpc>
              <a:buFont typeface="Wingdings" charset="2"/>
              <a:buChar char="v"/>
            </a:pPr>
            <a:r>
              <a:rPr kumimoji="0" lang="en-US" altLang="ko-KR" sz="2100" b="1">
                <a:solidFill>
                  <a:srgbClr val="22228B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ko-KR" altLang="en-US" sz="2100" b="1">
                <a:solidFill>
                  <a:srgbClr val="22228B"/>
                </a:solidFill>
                <a:latin typeface="HY울릉도M" charset="0"/>
                <a:ea typeface="HY울릉도M" charset="0"/>
              </a:rPr>
              <a:t>사회복지소송 </a:t>
            </a:r>
            <a:r>
              <a:rPr kumimoji="0" lang="en-US" altLang="ko-KR" sz="2100" b="1">
                <a:solidFill>
                  <a:srgbClr val="22228B"/>
                </a:solidFill>
                <a:latin typeface="HY울릉도M" charset="0"/>
                <a:ea typeface="HY울릉도M" charset="0"/>
              </a:rPr>
              <a:t>: </a:t>
            </a:r>
            <a:r>
              <a:rPr kumimoji="0" lang="ko-KR" altLang="en-US" sz="2100" b="1">
                <a:solidFill>
                  <a:srgbClr val="22228B"/>
                </a:solidFill>
                <a:latin typeface="HY울릉도M" charset="0"/>
                <a:ea typeface="HY울릉도M" charset="0"/>
              </a:rPr>
              <a:t>생활보호대상자의 헌법소환청구</a:t>
            </a:r>
            <a:endParaRPr kumimoji="0" lang="en-US" altLang="ko-KR" sz="2100" b="1">
              <a:solidFill>
                <a:srgbClr val="22228B"/>
              </a:solidFill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ko-KR" sz="1800">
                <a:solidFill>
                  <a:srgbClr val="0070C0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제 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6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공화국 헌법 제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32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조는 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‘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국민의 인간다운 생활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’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의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보장을 위한 국가의 의무를 규정하고 있으며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,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헌법 제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34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조에서는 제 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1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항에서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’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모든 국민은 인간다운 생활을 할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권리를 가진다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’,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그리고 제 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2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항에서는 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‘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국가는 사회보장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, </a:t>
            </a:r>
            <a:br>
              <a:rPr kumimoji="0" lang="en-US" altLang="ko-KR" sz="1800">
                <a:latin typeface="HY울릉도M" charset="0"/>
                <a:ea typeface="HY울릉도M" charset="0"/>
              </a:rPr>
            </a:b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사회복지의 증진에 노력할 의무를 진다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’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고 규정하고 있음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-9525"/>
            <a:ext cx="9144001" cy="689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제목 1"/>
          <p:cNvSpPr txBox="1">
            <a:spLocks/>
          </p:cNvSpPr>
          <p:nvPr/>
        </p:nvSpPr>
        <p:spPr bwMode="auto">
          <a:xfrm>
            <a:off x="1431925" y="188913"/>
            <a:ext cx="7561263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541338" indent="-514350">
              <a:spcBef>
                <a:spcPct val="20000"/>
              </a:spcBef>
              <a:defRPr/>
            </a:pPr>
            <a:r>
              <a:rPr kumimoji="0" lang="en-US" altLang="ko-KR" sz="3200" kern="0" dirty="0">
                <a:solidFill>
                  <a:srgbClr val="0070C0"/>
                </a:solidFill>
                <a:latin typeface="HY울릉도M" pitchFamily="18" charset="-127"/>
                <a:ea typeface="HY울릉도M" pitchFamily="18" charset="-127"/>
              </a:rPr>
              <a:t>2</a:t>
            </a:r>
            <a:r>
              <a:rPr kumimoji="0" lang="en-US" altLang="ko-KR" sz="3200" kern="0" dirty="0">
                <a:latin typeface="HY울릉도M" pitchFamily="18" charset="-127"/>
                <a:ea typeface="HY울릉도M" pitchFamily="18" charset="-127"/>
              </a:rPr>
              <a:t>. </a:t>
            </a:r>
            <a:r>
              <a:rPr kumimoji="0" lang="ko-KR" altLang="en-US" sz="3200" kern="0" dirty="0">
                <a:latin typeface="HY울릉도M" pitchFamily="18" charset="-127"/>
                <a:ea typeface="HY울릉도M" pitchFamily="18" charset="-127"/>
              </a:rPr>
              <a:t>민주정부하의 사회복지발전</a:t>
            </a:r>
            <a:endParaRPr kumimoji="0" lang="en-US" altLang="ko-KR" sz="3200" kern="0" dirty="0"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28676" name="TextBox 7"/>
          <p:cNvSpPr txBox="1">
            <a:spLocks noChangeArrowheads="1"/>
          </p:cNvSpPr>
          <p:nvPr/>
        </p:nvSpPr>
        <p:spPr bwMode="auto">
          <a:xfrm>
            <a:off x="1476375" y="1268413"/>
            <a:ext cx="6692900" cy="316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pPr latinLnBrk="0">
              <a:lnSpc>
                <a:spcPct val="150000"/>
              </a:lnSpc>
              <a:buFont typeface="Arial" charset="0"/>
              <a:buChar char="•"/>
            </a:pPr>
            <a:r>
              <a:rPr kumimoji="0" lang="ko-KR" altLang="en-US" sz="1800">
                <a:solidFill>
                  <a:srgbClr val="0070C0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이러한 헌법에 명시된 권리규정은 생활수준이 인간다운  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생활에 미치지 못했을 때 생존권 보장을 국가에 요구할 수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있는 권리가 보장되어 있는가에 따라서 그 의미가 많이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달라짐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.</a:t>
            </a:r>
          </a:p>
          <a:p>
            <a:pPr latinLnBrk="0">
              <a:lnSpc>
                <a:spcPct val="150000"/>
              </a:lnSpc>
              <a:buFont typeface="Arial" charset="0"/>
              <a:buChar char="•"/>
            </a:pPr>
            <a:endParaRPr kumimoji="0" lang="en-US" altLang="ko-KR" sz="7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  <a:buFont typeface="Arial" charset="0"/>
              <a:buChar char="•"/>
            </a:pPr>
            <a:r>
              <a:rPr kumimoji="0" lang="ko-KR" altLang="en-US" sz="1800">
                <a:solidFill>
                  <a:srgbClr val="0070C0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따라서 국제적인 경향으로 빈곤자의 복지수급을 인정함과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동시에 구체적으로 그 보장을 법원에 청구할 수 있는 수속적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권리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,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즉 쟁송권을 인정하고 있음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-9525"/>
            <a:ext cx="9144001" cy="689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제목 1"/>
          <p:cNvSpPr txBox="1">
            <a:spLocks/>
          </p:cNvSpPr>
          <p:nvPr/>
        </p:nvSpPr>
        <p:spPr bwMode="auto">
          <a:xfrm>
            <a:off x="1431925" y="188913"/>
            <a:ext cx="7561263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541338" indent="-514350">
              <a:spcBef>
                <a:spcPct val="20000"/>
              </a:spcBef>
              <a:defRPr/>
            </a:pPr>
            <a:r>
              <a:rPr kumimoji="0" lang="en-US" altLang="ko-KR" sz="3200" kern="0" dirty="0">
                <a:solidFill>
                  <a:srgbClr val="0070C0"/>
                </a:solidFill>
                <a:latin typeface="HY울릉도M" pitchFamily="18" charset="-127"/>
                <a:ea typeface="HY울릉도M" pitchFamily="18" charset="-127"/>
              </a:rPr>
              <a:t>2</a:t>
            </a:r>
            <a:r>
              <a:rPr kumimoji="0" lang="en-US" altLang="ko-KR" sz="3200" kern="0" dirty="0">
                <a:latin typeface="HY울릉도M" pitchFamily="18" charset="-127"/>
                <a:ea typeface="HY울릉도M" pitchFamily="18" charset="-127"/>
              </a:rPr>
              <a:t>. </a:t>
            </a:r>
            <a:r>
              <a:rPr kumimoji="0" lang="ko-KR" altLang="en-US" sz="3200" kern="0" dirty="0">
                <a:latin typeface="HY울릉도M" pitchFamily="18" charset="-127"/>
                <a:ea typeface="HY울릉도M" pitchFamily="18" charset="-127"/>
              </a:rPr>
              <a:t>민주정부하의 사회복지발전</a:t>
            </a:r>
            <a:endParaRPr kumimoji="0" lang="en-US" altLang="ko-KR" sz="3200" kern="0" dirty="0"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76375" y="1268413"/>
            <a:ext cx="6692900" cy="434022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pPr latinLnBrk="0">
              <a:lnSpc>
                <a:spcPct val="150000"/>
              </a:lnSpc>
              <a:buFont typeface="Wingdings" charset="2"/>
              <a:buChar char="v"/>
            </a:pPr>
            <a:r>
              <a:rPr kumimoji="0" lang="en-US" altLang="ko-KR" sz="2100" b="1">
                <a:solidFill>
                  <a:srgbClr val="22228B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ko-KR" altLang="en-US" sz="2100" b="1">
                <a:solidFill>
                  <a:srgbClr val="22228B"/>
                </a:solidFill>
                <a:latin typeface="HY울릉도M" charset="0"/>
                <a:ea typeface="HY울릉도M" charset="0"/>
              </a:rPr>
              <a:t>가족주의적 발전의 사례 </a:t>
            </a:r>
            <a:r>
              <a:rPr kumimoji="0" lang="en-US" altLang="ko-KR" sz="2100" b="1">
                <a:solidFill>
                  <a:srgbClr val="22228B"/>
                </a:solidFill>
                <a:latin typeface="HY울릉도M" charset="0"/>
                <a:ea typeface="HY울릉도M" charset="0"/>
              </a:rPr>
              <a:t>: </a:t>
            </a:r>
            <a:r>
              <a:rPr kumimoji="0" lang="ko-KR" altLang="en-US" sz="2100" b="1">
                <a:solidFill>
                  <a:srgbClr val="22228B"/>
                </a:solidFill>
                <a:latin typeface="HY울릉도M" charset="0"/>
                <a:ea typeface="HY울릉도M" charset="0"/>
              </a:rPr>
              <a:t>의료보험의 피보험자</a:t>
            </a:r>
            <a:endParaRPr kumimoji="0" lang="en-US" altLang="ko-KR" sz="2100" b="1">
              <a:solidFill>
                <a:srgbClr val="22228B"/>
              </a:solidFill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2000">
                <a:solidFill>
                  <a:srgbClr val="00664D"/>
                </a:solidFill>
                <a:latin typeface="HY울릉도M" charset="0"/>
                <a:ea typeface="HY울릉도M" charset="0"/>
              </a:rPr>
              <a:t>※</a:t>
            </a:r>
            <a:r>
              <a:rPr kumimoji="0" lang="ko-KR" altLang="en-US" sz="2000">
                <a:solidFill>
                  <a:srgbClr val="00664D"/>
                </a:solidFill>
                <a:latin typeface="HY울릉도M" charset="0"/>
                <a:ea typeface="HY울릉도M" charset="0"/>
              </a:rPr>
              <a:t>한국의 의료보험제도의 발전이 왜 가족주의적   </a:t>
            </a:r>
            <a:endParaRPr kumimoji="0" lang="en-US" altLang="ko-KR" sz="2000">
              <a:solidFill>
                <a:srgbClr val="00664D"/>
              </a:solidFill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2000">
                <a:solidFill>
                  <a:srgbClr val="00664D"/>
                </a:solidFill>
                <a:latin typeface="HY울릉도M" charset="0"/>
                <a:ea typeface="HY울릉도M" charset="0"/>
              </a:rPr>
              <a:t>   </a:t>
            </a:r>
            <a:r>
              <a:rPr kumimoji="0" lang="ko-KR" altLang="en-US" sz="2000">
                <a:solidFill>
                  <a:srgbClr val="00664D"/>
                </a:solidFill>
                <a:latin typeface="HY울릉도M" charset="0"/>
                <a:ea typeface="HY울릉도M" charset="0"/>
              </a:rPr>
              <a:t>발전인가</a:t>
            </a:r>
            <a:r>
              <a:rPr kumimoji="0" lang="en-US" altLang="ko-KR" sz="2000">
                <a:solidFill>
                  <a:srgbClr val="00664D"/>
                </a:solidFill>
                <a:latin typeface="HY울릉도M" charset="0"/>
                <a:ea typeface="HY울릉도M" charset="0"/>
              </a:rPr>
              <a:t>?</a:t>
            </a:r>
          </a:p>
          <a:p>
            <a:pPr latinLnBrk="0">
              <a:lnSpc>
                <a:spcPct val="150000"/>
              </a:lnSpc>
            </a:pPr>
            <a:endParaRPr kumimoji="0" lang="en-US" altLang="ko-KR" sz="5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ko-KR" sz="1800">
                <a:solidFill>
                  <a:srgbClr val="0070C0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안정된 계층부터 적용하였음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.</a:t>
            </a:r>
          </a:p>
          <a:p>
            <a:pPr latinLnBrk="0">
              <a:lnSpc>
                <a:spcPct val="150000"/>
              </a:lnSpc>
              <a:buFont typeface="Arial" charset="0"/>
              <a:buChar char="•"/>
            </a:pPr>
            <a:endParaRPr kumimoji="0" lang="en-US" altLang="ko-KR" sz="5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ko-KR" sz="1800">
                <a:solidFill>
                  <a:srgbClr val="0070C0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고령자가 독립된 의료제도를 필요로 하는 집단이 아니라  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일하는 세대의 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‘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피부양자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’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로서 취급됨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.</a:t>
            </a:r>
          </a:p>
          <a:p>
            <a:pPr latinLnBrk="0">
              <a:lnSpc>
                <a:spcPct val="150000"/>
              </a:lnSpc>
              <a:buFont typeface="Arial" charset="0"/>
              <a:buChar char="•"/>
            </a:pPr>
            <a:endParaRPr kumimoji="0" lang="en-US" altLang="ko-KR" sz="5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ko-KR" sz="1800">
                <a:solidFill>
                  <a:srgbClr val="0070C0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의료보험제도에서는 피부양자의 범위를 가능한 한 넓게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규정하는 정책을 채용함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.</a:t>
            </a:r>
          </a:p>
          <a:p>
            <a:pPr latinLnBrk="0">
              <a:lnSpc>
                <a:spcPct val="150000"/>
              </a:lnSpc>
              <a:buFont typeface="Arial" charset="0"/>
              <a:buChar char="•"/>
            </a:pPr>
            <a:endParaRPr kumimoji="0" lang="en-US" altLang="ko-KR" sz="1800">
              <a:latin typeface="HY울릉도M" charset="0"/>
              <a:ea typeface="HY울릉도M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-9525"/>
            <a:ext cx="9144001" cy="689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제목 1"/>
          <p:cNvSpPr txBox="1">
            <a:spLocks/>
          </p:cNvSpPr>
          <p:nvPr/>
        </p:nvSpPr>
        <p:spPr bwMode="auto">
          <a:xfrm>
            <a:off x="1431925" y="188913"/>
            <a:ext cx="7561263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541338" indent="-514350">
              <a:spcBef>
                <a:spcPct val="20000"/>
              </a:spcBef>
              <a:defRPr/>
            </a:pPr>
            <a:r>
              <a:rPr kumimoji="0" lang="en-US" altLang="ko-KR" sz="3200" kern="0" dirty="0">
                <a:solidFill>
                  <a:srgbClr val="0070C0"/>
                </a:solidFill>
                <a:latin typeface="HY울릉도M" pitchFamily="18" charset="-127"/>
                <a:ea typeface="HY울릉도M" pitchFamily="18" charset="-127"/>
              </a:rPr>
              <a:t>3</a:t>
            </a:r>
            <a:r>
              <a:rPr kumimoji="0" lang="en-US" altLang="ko-KR" sz="3200" kern="0" dirty="0">
                <a:latin typeface="HY울릉도M" pitchFamily="18" charset="-127"/>
                <a:ea typeface="HY울릉도M" pitchFamily="18" charset="-127"/>
              </a:rPr>
              <a:t>. </a:t>
            </a:r>
            <a:r>
              <a:rPr kumimoji="0" lang="ko-KR" altLang="en-US" sz="3200" kern="0" dirty="0">
                <a:latin typeface="HY울릉도M" pitchFamily="18" charset="-127"/>
                <a:ea typeface="HY울릉도M" pitchFamily="18" charset="-127"/>
              </a:rPr>
              <a:t>경제위기 이후의 사회복지발전</a:t>
            </a:r>
            <a:endParaRPr kumimoji="0" lang="en-US" altLang="ko-KR" sz="3200" kern="0" dirty="0"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30724" name="부제목 2"/>
          <p:cNvSpPr txBox="1">
            <a:spLocks/>
          </p:cNvSpPr>
          <p:nvPr/>
        </p:nvSpPr>
        <p:spPr bwMode="auto">
          <a:xfrm>
            <a:off x="1476375" y="1268413"/>
            <a:ext cx="662463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/>
          <a:lstStyle>
            <a:lvl1pPr marL="541338" indent="-5143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pPr latinLnBrk="0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kumimoji="0" lang="en-US" altLang="ko-KR" sz="2800">
                <a:solidFill>
                  <a:srgbClr val="002060"/>
                </a:solidFill>
                <a:latin typeface="HY울릉도M" charset="0"/>
                <a:ea typeface="HY울릉도M" charset="0"/>
              </a:rPr>
              <a:t>1) </a:t>
            </a:r>
            <a:r>
              <a:rPr kumimoji="0" lang="ko-KR" altLang="en-US" sz="2800">
                <a:solidFill>
                  <a:srgbClr val="002060"/>
                </a:solidFill>
                <a:latin typeface="HY울릉도M" charset="0"/>
                <a:ea typeface="HY울릉도M" charset="0"/>
              </a:rPr>
              <a:t>시대적 배경</a:t>
            </a:r>
            <a:endParaRPr kumimoji="0" lang="en-US" altLang="ko-KR" sz="2800">
              <a:solidFill>
                <a:srgbClr val="002060"/>
              </a:solidFill>
              <a:latin typeface="HY울릉도M" charset="0"/>
              <a:ea typeface="HY울릉도M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79550" y="1811338"/>
            <a:ext cx="6958013" cy="385445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pPr latinLnBrk="0">
              <a:lnSpc>
                <a:spcPct val="150000"/>
              </a:lnSpc>
              <a:buFont typeface="Wingdings" charset="2"/>
              <a:buChar char="v"/>
            </a:pPr>
            <a:r>
              <a:rPr kumimoji="0" lang="en-US" altLang="ko-KR" sz="2100" b="1">
                <a:solidFill>
                  <a:srgbClr val="22228B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ko-KR" altLang="en-US" sz="2100" b="1">
                <a:solidFill>
                  <a:srgbClr val="22228B"/>
                </a:solidFill>
                <a:latin typeface="HY울릉도M" charset="0"/>
                <a:ea typeface="HY울릉도M" charset="0"/>
              </a:rPr>
              <a:t>경제위기와 평화적 정권교체</a:t>
            </a:r>
            <a:endParaRPr kumimoji="0" lang="en-US" altLang="ko-KR" sz="2100" b="1">
              <a:solidFill>
                <a:srgbClr val="22228B"/>
              </a:solidFill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ko-KR" sz="1800">
                <a:solidFill>
                  <a:srgbClr val="0070C0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1997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년의 경제위기는 한국 사회에 당시까지는 경험하지 못했던  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새로운 사회문제를 대량으로 발생시큰 큰 충격을 줌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.</a:t>
            </a: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그 문제란 대규모 실업임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.</a:t>
            </a:r>
          </a:p>
          <a:p>
            <a:pPr latinLnBrk="0">
              <a:lnSpc>
                <a:spcPct val="150000"/>
              </a:lnSpc>
            </a:pPr>
            <a:endParaRPr kumimoji="0" lang="en-US" altLang="ko-KR" sz="7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ko-KR" sz="1800">
                <a:solidFill>
                  <a:srgbClr val="0070C0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경제위기로 사회적 불평등은 급속히 악화됨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.</a:t>
            </a:r>
          </a:p>
          <a:p>
            <a:pPr latinLnBrk="0">
              <a:lnSpc>
                <a:spcPct val="150000"/>
              </a:lnSpc>
              <a:buFont typeface="Arial" charset="0"/>
              <a:buChar char="•"/>
            </a:pPr>
            <a:endParaRPr kumimoji="0" lang="en-US" altLang="ko-KR" sz="7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ko-KR" sz="1800">
                <a:solidFill>
                  <a:srgbClr val="0070C0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경제위기 속에서 김대중정부 라는 국민의 정부가 출현함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.</a:t>
            </a: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한국 최초의 정당 간의 평화적인 정권 교체라는 것과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호남정권의 성립이라는 특징을 가짐</a:t>
            </a:r>
            <a:r>
              <a:rPr kumimoji="0" lang="en-US" altLang="ko-KR" sz="2000">
                <a:solidFill>
                  <a:srgbClr val="00664D"/>
                </a:solidFill>
                <a:latin typeface="HY울릉도M" charset="0"/>
                <a:ea typeface="HY울릉도M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-9525"/>
            <a:ext cx="9144001" cy="689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제목 1"/>
          <p:cNvSpPr txBox="1">
            <a:spLocks/>
          </p:cNvSpPr>
          <p:nvPr/>
        </p:nvSpPr>
        <p:spPr bwMode="auto">
          <a:xfrm>
            <a:off x="1431925" y="188913"/>
            <a:ext cx="7561263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541338" indent="-514350">
              <a:spcBef>
                <a:spcPct val="20000"/>
              </a:spcBef>
              <a:defRPr/>
            </a:pPr>
            <a:r>
              <a:rPr kumimoji="0" lang="en-US" altLang="ko-KR" sz="3200" kern="0" dirty="0">
                <a:solidFill>
                  <a:srgbClr val="0070C0"/>
                </a:solidFill>
                <a:latin typeface="HY울릉도M" pitchFamily="18" charset="-127"/>
                <a:ea typeface="HY울릉도M" pitchFamily="18" charset="-127"/>
              </a:rPr>
              <a:t>3</a:t>
            </a:r>
            <a:r>
              <a:rPr kumimoji="0" lang="en-US" altLang="ko-KR" sz="3200" kern="0" dirty="0">
                <a:latin typeface="HY울릉도M" pitchFamily="18" charset="-127"/>
                <a:ea typeface="HY울릉도M" pitchFamily="18" charset="-127"/>
              </a:rPr>
              <a:t>. </a:t>
            </a:r>
            <a:r>
              <a:rPr kumimoji="0" lang="ko-KR" altLang="en-US" sz="3200" kern="0" dirty="0">
                <a:latin typeface="HY울릉도M" pitchFamily="18" charset="-127"/>
                <a:ea typeface="HY울릉도M" pitchFamily="18" charset="-127"/>
              </a:rPr>
              <a:t>경제위기 이후의 사회복지발전</a:t>
            </a:r>
            <a:endParaRPr kumimoji="0" lang="en-US" altLang="ko-KR" sz="3200" kern="0" dirty="0"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76375" y="1268413"/>
            <a:ext cx="6988175" cy="24003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pPr latinLnBrk="0">
              <a:lnSpc>
                <a:spcPct val="150000"/>
              </a:lnSpc>
              <a:buFont typeface="Wingdings" charset="2"/>
              <a:buChar char="v"/>
            </a:pPr>
            <a:r>
              <a:rPr kumimoji="0" lang="en-US" altLang="ko-KR" sz="2100" b="1">
                <a:solidFill>
                  <a:srgbClr val="22228B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ko-KR" altLang="en-US" sz="2100" b="1">
                <a:solidFill>
                  <a:srgbClr val="22228B"/>
                </a:solidFill>
                <a:latin typeface="HY울릉도M" charset="0"/>
                <a:ea typeface="HY울릉도M" charset="0"/>
              </a:rPr>
              <a:t>저출산고령화</a:t>
            </a:r>
            <a:endParaRPr kumimoji="0" lang="en-US" altLang="ko-KR" sz="2100" b="1">
              <a:solidFill>
                <a:srgbClr val="22228B"/>
              </a:solidFill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ko-KR" sz="1800">
                <a:solidFill>
                  <a:srgbClr val="0070C0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저출산고령화는 선진 복지국가들의 복지선택과 개혁에 가장  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큰 영향을 주는 요인인데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,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한국 사회에서도 마찬가지임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.</a:t>
            </a:r>
          </a:p>
          <a:p>
            <a:pPr latinLnBrk="0">
              <a:lnSpc>
                <a:spcPct val="150000"/>
              </a:lnSpc>
              <a:buFont typeface="Arial" charset="0"/>
              <a:buChar char="•"/>
            </a:pPr>
            <a:endParaRPr kumimoji="0" lang="en-US" altLang="ko-KR" sz="700">
              <a:solidFill>
                <a:srgbClr val="00664D"/>
              </a:solidFill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ko-KR" sz="1800">
                <a:solidFill>
                  <a:srgbClr val="0070C0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선진국의 경우에는 생산연령인구가 감소하고 그것이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경제성장에 마이너스의 영향을 주는 인구오너스 시기에 들어섬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.</a:t>
            </a:r>
          </a:p>
        </p:txBody>
      </p:sp>
      <p:pic>
        <p:nvPicPr>
          <p:cNvPr id="3174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3789363"/>
            <a:ext cx="7389812" cy="273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-9525"/>
            <a:ext cx="9144001" cy="689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제목 1"/>
          <p:cNvSpPr txBox="1">
            <a:spLocks/>
          </p:cNvSpPr>
          <p:nvPr/>
        </p:nvSpPr>
        <p:spPr bwMode="auto">
          <a:xfrm>
            <a:off x="1431925" y="188913"/>
            <a:ext cx="7561263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541338" indent="-514350">
              <a:spcBef>
                <a:spcPct val="20000"/>
              </a:spcBef>
              <a:defRPr/>
            </a:pPr>
            <a:r>
              <a:rPr kumimoji="0" lang="en-US" altLang="ko-KR" sz="3200" kern="0" dirty="0">
                <a:solidFill>
                  <a:srgbClr val="0070C0"/>
                </a:solidFill>
                <a:latin typeface="HY울릉도M" pitchFamily="18" charset="-127"/>
                <a:ea typeface="HY울릉도M" pitchFamily="18" charset="-127"/>
              </a:rPr>
              <a:t>1</a:t>
            </a:r>
            <a:r>
              <a:rPr kumimoji="0" lang="en-US" altLang="ko-KR" sz="3200" kern="0" dirty="0">
                <a:latin typeface="HY울릉도M" pitchFamily="18" charset="-127"/>
                <a:ea typeface="HY울릉도M" pitchFamily="18" charset="-127"/>
              </a:rPr>
              <a:t>. </a:t>
            </a:r>
            <a:r>
              <a:rPr kumimoji="0" lang="ko-KR" altLang="en-US" sz="3200" kern="0" dirty="0">
                <a:latin typeface="HY울릉도M" pitchFamily="18" charset="-127"/>
                <a:ea typeface="HY울릉도M" pitchFamily="18" charset="-127"/>
              </a:rPr>
              <a:t>권위주의 시대의 사회복지</a:t>
            </a:r>
            <a:r>
              <a:rPr kumimoji="0" lang="en-US" altLang="ko-KR" sz="3200" kern="0" dirty="0">
                <a:latin typeface="HY울릉도M" pitchFamily="18" charset="-127"/>
                <a:ea typeface="HY울릉도M" pitchFamily="18" charset="-127"/>
              </a:rPr>
              <a:t> </a:t>
            </a:r>
          </a:p>
        </p:txBody>
      </p:sp>
      <p:sp>
        <p:nvSpPr>
          <p:cNvPr id="5124" name="부제목 2"/>
          <p:cNvSpPr txBox="1">
            <a:spLocks/>
          </p:cNvSpPr>
          <p:nvPr/>
        </p:nvSpPr>
        <p:spPr bwMode="auto">
          <a:xfrm>
            <a:off x="1476375" y="1268413"/>
            <a:ext cx="662463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/>
          <a:lstStyle>
            <a:lvl1pPr marL="541338" indent="-5143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pPr latinLnBrk="0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kumimoji="0" lang="en-US" altLang="ko-KR" sz="2800">
                <a:solidFill>
                  <a:srgbClr val="002060"/>
                </a:solidFill>
                <a:latin typeface="HY울릉도M" charset="0"/>
                <a:ea typeface="HY울릉도M" charset="0"/>
              </a:rPr>
              <a:t>1) </a:t>
            </a:r>
            <a:r>
              <a:rPr kumimoji="0" lang="ko-KR" altLang="en-US" sz="2800">
                <a:solidFill>
                  <a:srgbClr val="002060"/>
                </a:solidFill>
                <a:latin typeface="HY울릉도M" charset="0"/>
                <a:ea typeface="HY울릉도M" charset="0"/>
              </a:rPr>
              <a:t>시대적 배경</a:t>
            </a:r>
            <a:endParaRPr kumimoji="0" lang="en-US" altLang="ko-KR" sz="2800">
              <a:solidFill>
                <a:srgbClr val="002060"/>
              </a:solidFill>
              <a:latin typeface="HY울릉도M" charset="0"/>
              <a:ea typeface="HY울릉도M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79550" y="1811338"/>
            <a:ext cx="6958013" cy="41306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pPr latinLnBrk="0">
              <a:lnSpc>
                <a:spcPct val="150000"/>
              </a:lnSpc>
              <a:buFont typeface="Wingdings" charset="2"/>
              <a:buChar char="v"/>
            </a:pPr>
            <a:r>
              <a:rPr kumimoji="0" lang="en-US" altLang="ko-KR" sz="2100" b="1">
                <a:solidFill>
                  <a:srgbClr val="22228B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ko-KR" altLang="en-US" sz="2100" b="1">
                <a:solidFill>
                  <a:srgbClr val="22228B"/>
                </a:solidFill>
                <a:latin typeface="HY울릉도M" charset="0"/>
                <a:ea typeface="HY울릉도M" charset="0"/>
              </a:rPr>
              <a:t>정치상황 </a:t>
            </a:r>
            <a:r>
              <a:rPr kumimoji="0" lang="en-US" altLang="ko-KR" sz="2100" b="1">
                <a:solidFill>
                  <a:srgbClr val="22228B"/>
                </a:solidFill>
                <a:latin typeface="HY울릉도M" charset="0"/>
                <a:ea typeface="HY울릉도M" charset="0"/>
              </a:rPr>
              <a:t>: </a:t>
            </a:r>
            <a:r>
              <a:rPr kumimoji="0" lang="ko-KR" altLang="en-US" sz="2100" b="1">
                <a:solidFill>
                  <a:srgbClr val="22228B"/>
                </a:solidFill>
                <a:latin typeface="HY울릉도M" charset="0"/>
                <a:ea typeface="HY울릉도M" charset="0"/>
              </a:rPr>
              <a:t>제</a:t>
            </a:r>
            <a:r>
              <a:rPr kumimoji="0" lang="en-US" altLang="ko-KR" sz="2100" b="1">
                <a:solidFill>
                  <a:srgbClr val="22228B"/>
                </a:solidFill>
                <a:latin typeface="HY울릉도M" charset="0"/>
                <a:ea typeface="HY울릉도M" charset="0"/>
              </a:rPr>
              <a:t>2</a:t>
            </a:r>
            <a:r>
              <a:rPr kumimoji="0" lang="ko-KR" altLang="en-US" sz="2100" b="1">
                <a:solidFill>
                  <a:srgbClr val="22228B"/>
                </a:solidFill>
                <a:latin typeface="HY울릉도M" charset="0"/>
                <a:ea typeface="HY울릉도M" charset="0"/>
              </a:rPr>
              <a:t>공화국에서 제</a:t>
            </a:r>
            <a:r>
              <a:rPr kumimoji="0" lang="en-US" altLang="ko-KR" sz="2100" b="1">
                <a:solidFill>
                  <a:srgbClr val="22228B"/>
                </a:solidFill>
                <a:latin typeface="HY울릉도M" charset="0"/>
                <a:ea typeface="HY울릉도M" charset="0"/>
              </a:rPr>
              <a:t>5</a:t>
            </a:r>
            <a:r>
              <a:rPr kumimoji="0" lang="ko-KR" altLang="en-US" sz="2100" b="1">
                <a:solidFill>
                  <a:srgbClr val="22228B"/>
                </a:solidFill>
                <a:latin typeface="HY울릉도M" charset="0"/>
                <a:ea typeface="HY울릉도M" charset="0"/>
              </a:rPr>
              <a:t>공화국까지</a:t>
            </a:r>
            <a:endParaRPr kumimoji="0" lang="en-US" altLang="ko-KR" sz="2100" b="1">
              <a:solidFill>
                <a:srgbClr val="22228B"/>
              </a:solidFill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ko-KR" sz="1800">
                <a:solidFill>
                  <a:srgbClr val="0070C0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1953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년의 휴전협정 후 정치의 혼란은 계속됨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  <a:buFont typeface="Arial" charset="0"/>
              <a:buChar char="•"/>
            </a:pPr>
            <a:endParaRPr kumimoji="0" lang="en-US" altLang="ko-KR" sz="5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ko-KR" sz="1800">
                <a:solidFill>
                  <a:srgbClr val="0070C0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1954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년에는 이승만이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‘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사사오입개헌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’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을 통하여 대통령의 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3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선금지조항을 고쳐서 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1946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년 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3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기 연속 대통령에 당선됨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endParaRPr kumimoji="0" lang="en-US" altLang="ko-KR" sz="5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ko-KR" sz="1800">
                <a:solidFill>
                  <a:srgbClr val="0070C0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1960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년 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4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월 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26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일 이승만의 하야 이후 단기간의 과도정부를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거쳐 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6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월 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15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일 헌법 개정을 행하여 내각책임제를 채택하여      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8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월 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23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일 장면내각이 성립하면서 제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2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공화국이 성립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.</a:t>
            </a: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그러나 출범 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9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개월만에 박정희에 의해 주된 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5.16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군사혁명으로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막을 내림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-9525"/>
            <a:ext cx="9144001" cy="689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제목 1"/>
          <p:cNvSpPr txBox="1">
            <a:spLocks/>
          </p:cNvSpPr>
          <p:nvPr/>
        </p:nvSpPr>
        <p:spPr bwMode="auto">
          <a:xfrm>
            <a:off x="1431925" y="188913"/>
            <a:ext cx="7561263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541338" indent="-514350">
              <a:spcBef>
                <a:spcPct val="20000"/>
              </a:spcBef>
              <a:defRPr/>
            </a:pPr>
            <a:r>
              <a:rPr kumimoji="0" lang="en-US" altLang="ko-KR" sz="3200" kern="0" dirty="0">
                <a:solidFill>
                  <a:srgbClr val="0070C0"/>
                </a:solidFill>
                <a:latin typeface="HY울릉도M" pitchFamily="18" charset="-127"/>
                <a:ea typeface="HY울릉도M" pitchFamily="18" charset="-127"/>
              </a:rPr>
              <a:t>3</a:t>
            </a:r>
            <a:r>
              <a:rPr kumimoji="0" lang="en-US" altLang="ko-KR" sz="3200" kern="0" dirty="0">
                <a:latin typeface="HY울릉도M" pitchFamily="18" charset="-127"/>
                <a:ea typeface="HY울릉도M" pitchFamily="18" charset="-127"/>
              </a:rPr>
              <a:t>. </a:t>
            </a:r>
            <a:r>
              <a:rPr kumimoji="0" lang="ko-KR" altLang="en-US" sz="3200" kern="0" dirty="0">
                <a:latin typeface="HY울릉도M" pitchFamily="18" charset="-127"/>
                <a:ea typeface="HY울릉도M" pitchFamily="18" charset="-127"/>
              </a:rPr>
              <a:t>경제위기 이후의 사회복지발전</a:t>
            </a:r>
            <a:endParaRPr kumimoji="0" lang="en-US" altLang="ko-KR" sz="3200" kern="0" dirty="0"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32772" name="부제목 2"/>
          <p:cNvSpPr txBox="1">
            <a:spLocks/>
          </p:cNvSpPr>
          <p:nvPr/>
        </p:nvSpPr>
        <p:spPr bwMode="auto">
          <a:xfrm>
            <a:off x="1476375" y="1268413"/>
            <a:ext cx="662463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/>
          <a:lstStyle>
            <a:lvl1pPr marL="541338" indent="-5143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pPr latinLnBrk="0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kumimoji="0" lang="en-US" altLang="ko-KR" sz="2800">
                <a:solidFill>
                  <a:srgbClr val="002060"/>
                </a:solidFill>
                <a:latin typeface="HY울릉도M" charset="0"/>
                <a:ea typeface="HY울릉도M" charset="0"/>
              </a:rPr>
              <a:t>2) </a:t>
            </a:r>
            <a:r>
              <a:rPr kumimoji="0" lang="ko-KR" altLang="en-US" sz="2800">
                <a:solidFill>
                  <a:srgbClr val="002060"/>
                </a:solidFill>
                <a:latin typeface="HY울릉도M" charset="0"/>
                <a:ea typeface="HY울릉도M" charset="0"/>
              </a:rPr>
              <a:t>생산적 복지와 그 내용</a:t>
            </a:r>
            <a:endParaRPr kumimoji="0" lang="en-US" altLang="ko-KR" sz="2800">
              <a:solidFill>
                <a:srgbClr val="002060"/>
              </a:solidFill>
              <a:latin typeface="HY울릉도M" charset="0"/>
              <a:ea typeface="HY울릉도M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79550" y="1811338"/>
            <a:ext cx="6958013" cy="3230562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pPr latinLnBrk="0">
              <a:lnSpc>
                <a:spcPct val="150000"/>
              </a:lnSpc>
              <a:buFont typeface="Wingdings" charset="2"/>
              <a:buChar char="v"/>
            </a:pPr>
            <a:r>
              <a:rPr kumimoji="0" lang="en-US" altLang="ko-KR" sz="2100" b="1">
                <a:solidFill>
                  <a:srgbClr val="22228B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ko-KR" altLang="en-US" sz="2100" b="1">
                <a:solidFill>
                  <a:srgbClr val="22228B"/>
                </a:solidFill>
                <a:latin typeface="HY울릉도M" charset="0"/>
                <a:ea typeface="HY울릉도M" charset="0"/>
              </a:rPr>
              <a:t>생산적 복지와 사회안전망 구축</a:t>
            </a:r>
            <a:endParaRPr kumimoji="0" lang="en-US" altLang="ko-KR" sz="2100" b="1">
              <a:solidFill>
                <a:srgbClr val="22228B"/>
              </a:solidFill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ko-KR" sz="1800">
                <a:solidFill>
                  <a:srgbClr val="0070C0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국민의 정부의 사회복지정책은 생산적 복지임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.</a:t>
            </a:r>
          </a:p>
          <a:p>
            <a:pPr latinLnBrk="0">
              <a:lnSpc>
                <a:spcPct val="150000"/>
              </a:lnSpc>
            </a:pPr>
            <a:endParaRPr kumimoji="0" lang="en-US" altLang="ko-KR" sz="7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ko-KR" sz="1800">
                <a:solidFill>
                  <a:srgbClr val="0070C0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ko-KR" altLang="en-US" sz="1800">
                <a:solidFill>
                  <a:srgbClr val="00B050"/>
                </a:solidFill>
                <a:latin typeface="HY울릉도M" charset="0"/>
                <a:ea typeface="HY울릉도M" charset="0"/>
              </a:rPr>
              <a:t>생산적 복지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는 모든 국민이 인간의 존엄성과 자긍심을 유지할 수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있도록 취약계층의 기초적인 생활을 보장하는 것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,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그들이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적극적으로 경제적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·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사회적 활동에 참여할 수 있는 기회를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확대하여 스스로 자립할 수 있도록 하고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,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노동을 통하여 구조적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빈곤을 치유하기 위한 적극적 사회정책임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.</a:t>
            </a:r>
            <a:endParaRPr kumimoji="0" lang="en-US" altLang="ko-KR" sz="2000">
              <a:latin typeface="HY울릉도M" charset="0"/>
              <a:ea typeface="HY울릉도M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-9525"/>
            <a:ext cx="9144001" cy="689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제목 1"/>
          <p:cNvSpPr txBox="1">
            <a:spLocks/>
          </p:cNvSpPr>
          <p:nvPr/>
        </p:nvSpPr>
        <p:spPr bwMode="auto">
          <a:xfrm>
            <a:off x="1431925" y="188913"/>
            <a:ext cx="7561263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541338" indent="-514350">
              <a:spcBef>
                <a:spcPct val="20000"/>
              </a:spcBef>
              <a:defRPr/>
            </a:pPr>
            <a:r>
              <a:rPr kumimoji="0" lang="en-US" altLang="ko-KR" sz="3200" kern="0" dirty="0">
                <a:solidFill>
                  <a:srgbClr val="0070C0"/>
                </a:solidFill>
                <a:latin typeface="HY울릉도M" pitchFamily="18" charset="-127"/>
                <a:ea typeface="HY울릉도M" pitchFamily="18" charset="-127"/>
              </a:rPr>
              <a:t>3</a:t>
            </a:r>
            <a:r>
              <a:rPr kumimoji="0" lang="en-US" altLang="ko-KR" sz="3200" kern="0" dirty="0">
                <a:latin typeface="HY울릉도M" pitchFamily="18" charset="-127"/>
                <a:ea typeface="HY울릉도M" pitchFamily="18" charset="-127"/>
              </a:rPr>
              <a:t>. </a:t>
            </a:r>
            <a:r>
              <a:rPr kumimoji="0" lang="ko-KR" altLang="en-US" sz="3200" kern="0" dirty="0">
                <a:latin typeface="HY울릉도M" pitchFamily="18" charset="-127"/>
                <a:ea typeface="HY울릉도M" pitchFamily="18" charset="-127"/>
              </a:rPr>
              <a:t>경제위기 이후의 사회복지발전</a:t>
            </a:r>
            <a:endParaRPr kumimoji="0" lang="en-US" altLang="ko-KR" sz="3200" kern="0" dirty="0"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33796" name="TextBox 7"/>
          <p:cNvSpPr txBox="1">
            <a:spLocks noChangeArrowheads="1"/>
          </p:cNvSpPr>
          <p:nvPr/>
        </p:nvSpPr>
        <p:spPr bwMode="auto">
          <a:xfrm>
            <a:off x="1476375" y="1268413"/>
            <a:ext cx="6988175" cy="217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pPr latinLnBrk="0">
              <a:lnSpc>
                <a:spcPct val="150000"/>
              </a:lnSpc>
              <a:buFont typeface="Arial" charset="0"/>
              <a:buChar char="•"/>
            </a:pPr>
            <a:r>
              <a:rPr kumimoji="0" lang="ko-KR" altLang="en-US" sz="1800">
                <a:solidFill>
                  <a:srgbClr val="0070C0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선진국에서 이러한 정책이 시행된 것은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,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국민의 기본권이 완전히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확립되고 사회적 안전망이 완전히 구축된 이후에 이루어진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일이었지만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,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한국의 경우는 </a:t>
            </a:r>
            <a:r>
              <a:rPr kumimoji="0" lang="ko-KR" altLang="en-US" sz="1800">
                <a:solidFill>
                  <a:srgbClr val="00B050"/>
                </a:solidFill>
                <a:latin typeface="HY울릉도M" charset="0"/>
                <a:ea typeface="HY울릉도M" charset="0"/>
              </a:rPr>
              <a:t>사회적 안전망의 구축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을 통한 국민의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생존권 보장체제를 만들어가면서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,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다른 한편에서는 복지축소를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지향하는 것과 같은 노선의 복지정책을 구사하였던 것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-9525"/>
            <a:ext cx="9144001" cy="689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제목 1"/>
          <p:cNvSpPr txBox="1">
            <a:spLocks/>
          </p:cNvSpPr>
          <p:nvPr/>
        </p:nvSpPr>
        <p:spPr bwMode="auto">
          <a:xfrm>
            <a:off x="1431925" y="188913"/>
            <a:ext cx="7561263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541338" indent="-514350">
              <a:spcBef>
                <a:spcPct val="20000"/>
              </a:spcBef>
              <a:defRPr/>
            </a:pPr>
            <a:r>
              <a:rPr kumimoji="0" lang="en-US" altLang="ko-KR" sz="3200" kern="0" dirty="0">
                <a:solidFill>
                  <a:srgbClr val="0070C0"/>
                </a:solidFill>
                <a:latin typeface="HY울릉도M" pitchFamily="18" charset="-127"/>
                <a:ea typeface="HY울릉도M" pitchFamily="18" charset="-127"/>
              </a:rPr>
              <a:t>3</a:t>
            </a:r>
            <a:r>
              <a:rPr kumimoji="0" lang="en-US" altLang="ko-KR" sz="3200" kern="0" dirty="0">
                <a:latin typeface="HY울릉도M" pitchFamily="18" charset="-127"/>
                <a:ea typeface="HY울릉도M" pitchFamily="18" charset="-127"/>
              </a:rPr>
              <a:t>. </a:t>
            </a:r>
            <a:r>
              <a:rPr kumimoji="0" lang="ko-KR" altLang="en-US" sz="3200" kern="0" dirty="0">
                <a:latin typeface="HY울릉도M" pitchFamily="18" charset="-127"/>
                <a:ea typeface="HY울릉도M" pitchFamily="18" charset="-127"/>
              </a:rPr>
              <a:t>경제위기 이후의 사회복지발전</a:t>
            </a:r>
            <a:endParaRPr kumimoji="0" lang="en-US" altLang="ko-KR" sz="3200" kern="0" dirty="0"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76375" y="1268413"/>
            <a:ext cx="6988175" cy="3462337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pPr latinLnBrk="0">
              <a:lnSpc>
                <a:spcPct val="150000"/>
              </a:lnSpc>
              <a:buFont typeface="Wingdings" charset="2"/>
              <a:buChar char="v"/>
            </a:pPr>
            <a:r>
              <a:rPr kumimoji="0" lang="en-US" altLang="ko-KR" sz="2100" b="1">
                <a:solidFill>
                  <a:srgbClr val="22228B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ko-KR" altLang="en-US" sz="2100" b="1">
                <a:solidFill>
                  <a:srgbClr val="22228B"/>
                </a:solidFill>
                <a:latin typeface="HY울릉도M" charset="0"/>
                <a:ea typeface="HY울릉도M" charset="0"/>
              </a:rPr>
              <a:t>국민기초생활보장제도의 시행</a:t>
            </a:r>
            <a:endParaRPr kumimoji="0" lang="en-US" altLang="ko-KR" sz="2100" b="1">
              <a:solidFill>
                <a:srgbClr val="22228B"/>
              </a:solidFill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ko-KR" sz="1800">
                <a:solidFill>
                  <a:srgbClr val="0070C0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생산적 복지의 핵심내용의 하나가 자활보호의 실시를 포함한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국민기초생활보장제도의 시행이며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,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이것은 김대중 정부가 실천에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옮긴 복지개혁 중에서도 중요한 것으로 일컬어짐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.</a:t>
            </a:r>
          </a:p>
          <a:p>
            <a:pPr latinLnBrk="0">
              <a:lnSpc>
                <a:spcPct val="150000"/>
              </a:lnSpc>
            </a:pPr>
            <a:endParaRPr kumimoji="0" lang="en-US" altLang="ko-KR" sz="7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solidFill>
                  <a:srgbClr val="00664D"/>
                </a:solidFill>
                <a:latin typeface="HY울릉도M" charset="0"/>
                <a:ea typeface="HY울릉도M" charset="0"/>
              </a:rPr>
              <a:t>※ </a:t>
            </a:r>
            <a:r>
              <a:rPr kumimoji="0" lang="ko-KR" altLang="en-US" sz="1800">
                <a:solidFill>
                  <a:srgbClr val="00664D"/>
                </a:solidFill>
                <a:latin typeface="HY울릉도M" charset="0"/>
                <a:ea typeface="HY울릉도M" charset="0"/>
              </a:rPr>
              <a:t>국민기초생활보장제도는 두 개의 측면에서 개혁적 성격을 지님</a:t>
            </a:r>
            <a:r>
              <a:rPr kumimoji="0" lang="en-US" altLang="ko-KR" sz="1800">
                <a:solidFill>
                  <a:srgbClr val="00664D"/>
                </a:solidFill>
                <a:latin typeface="HY울릉도M" charset="0"/>
                <a:ea typeface="HY울릉도M" charset="0"/>
              </a:rPr>
              <a:t>.</a:t>
            </a:r>
          </a:p>
          <a:p>
            <a:pPr latinLnBrk="0">
              <a:lnSpc>
                <a:spcPct val="150000"/>
              </a:lnSpc>
            </a:pPr>
            <a:endParaRPr kumimoji="0" lang="en-US" altLang="ko-KR" sz="500">
              <a:solidFill>
                <a:srgbClr val="00664D"/>
              </a:solidFill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  <a:buFont typeface="Arial" charset="0"/>
              <a:buChar char="•"/>
            </a:pPr>
            <a:r>
              <a:rPr kumimoji="0" lang="ko-KR" altLang="en-US" sz="1800">
                <a:solidFill>
                  <a:srgbClr val="0070C0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첫째 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: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보충급여의 실시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/>
            </a:r>
            <a:br>
              <a:rPr kumimoji="0" lang="en-US" altLang="ko-KR" sz="1800">
                <a:latin typeface="HY울릉도M" charset="0"/>
                <a:ea typeface="HY울릉도M" charset="0"/>
              </a:rPr>
            </a:br>
            <a:endParaRPr kumimoji="0" lang="en-US" altLang="ko-KR" sz="5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ko-KR" sz="1800">
                <a:solidFill>
                  <a:srgbClr val="0070C0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둘째 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: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노동연계복지를 표방한 자활사업의 실시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-9525"/>
            <a:ext cx="9144001" cy="689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제목 1"/>
          <p:cNvSpPr txBox="1">
            <a:spLocks/>
          </p:cNvSpPr>
          <p:nvPr/>
        </p:nvSpPr>
        <p:spPr bwMode="auto">
          <a:xfrm>
            <a:off x="1431925" y="188913"/>
            <a:ext cx="7561263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541338" indent="-514350">
              <a:spcBef>
                <a:spcPct val="20000"/>
              </a:spcBef>
              <a:defRPr/>
            </a:pPr>
            <a:r>
              <a:rPr kumimoji="0" lang="en-US" altLang="ko-KR" sz="3200" kern="0" dirty="0">
                <a:solidFill>
                  <a:srgbClr val="0070C0"/>
                </a:solidFill>
                <a:latin typeface="HY울릉도M" pitchFamily="18" charset="-127"/>
                <a:ea typeface="HY울릉도M" pitchFamily="18" charset="-127"/>
              </a:rPr>
              <a:t>3</a:t>
            </a:r>
            <a:r>
              <a:rPr kumimoji="0" lang="en-US" altLang="ko-KR" sz="3200" kern="0" dirty="0">
                <a:latin typeface="HY울릉도M" pitchFamily="18" charset="-127"/>
                <a:ea typeface="HY울릉도M" pitchFamily="18" charset="-127"/>
              </a:rPr>
              <a:t>. </a:t>
            </a:r>
            <a:r>
              <a:rPr kumimoji="0" lang="ko-KR" altLang="en-US" sz="3200" kern="0" dirty="0">
                <a:latin typeface="HY울릉도M" pitchFamily="18" charset="-127"/>
                <a:ea typeface="HY울릉도M" pitchFamily="18" charset="-127"/>
              </a:rPr>
              <a:t>경제위기 이후의 사회복지발전</a:t>
            </a:r>
            <a:endParaRPr kumimoji="0" lang="en-US" altLang="ko-KR" sz="3200" kern="0" dirty="0"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76375" y="1268413"/>
            <a:ext cx="6988175" cy="4478337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pPr latinLnBrk="0">
              <a:lnSpc>
                <a:spcPct val="150000"/>
              </a:lnSpc>
              <a:buFont typeface="Wingdings" charset="2"/>
              <a:buChar char="v"/>
            </a:pPr>
            <a:r>
              <a:rPr kumimoji="0" lang="en-US" altLang="ko-KR" sz="2100" b="1">
                <a:solidFill>
                  <a:srgbClr val="22228B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ko-KR" altLang="en-US" sz="2100" b="1">
                <a:solidFill>
                  <a:srgbClr val="22228B"/>
                </a:solidFill>
                <a:latin typeface="HY울릉도M" charset="0"/>
                <a:ea typeface="HY울릉도M" charset="0"/>
              </a:rPr>
              <a:t>노동연계복지와 고령사회대책</a:t>
            </a:r>
            <a:endParaRPr kumimoji="0" lang="en-US" altLang="ko-KR" sz="2100" b="1">
              <a:solidFill>
                <a:srgbClr val="22228B"/>
              </a:solidFill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ko-KR" sz="1800">
                <a:solidFill>
                  <a:srgbClr val="0070C0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노동연계복지의 배경에 경제의 저성장과 높은 실업률에 의하여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야기된 복지국가 위기가 있는데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,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경제위기의 원인을 복지확대나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노동시장의 경직성에서 찾았던 신자유주의 정책입안자들은 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‘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노동하지 않으면 복지수급을 받지 못하게 한다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’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는 논리로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이러한 정책을 도입함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.</a:t>
            </a:r>
          </a:p>
          <a:p>
            <a:pPr latinLnBrk="0">
              <a:lnSpc>
                <a:spcPct val="150000"/>
              </a:lnSpc>
            </a:pPr>
            <a:endParaRPr kumimoji="0" lang="en-US" altLang="ko-KR" sz="7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ko-KR" sz="1800">
                <a:solidFill>
                  <a:srgbClr val="0070C0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2005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년 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9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월 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1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일 대통령 직속으로 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‘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저출산고령사회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대책위원회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’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가  발족되었고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,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「저출산고령사회 기본법」이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제정됨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.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이 법의 기본이념은 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‘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인구구조의 균형과 질적 향상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, </a:t>
            </a: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건강하고 안정된 노후생활의 보장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’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임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-9525"/>
            <a:ext cx="9144001" cy="689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제목 1"/>
          <p:cNvSpPr txBox="1">
            <a:spLocks/>
          </p:cNvSpPr>
          <p:nvPr/>
        </p:nvSpPr>
        <p:spPr bwMode="auto">
          <a:xfrm>
            <a:off x="1431925" y="188913"/>
            <a:ext cx="7561263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541338" indent="-514350">
              <a:spcBef>
                <a:spcPct val="20000"/>
              </a:spcBef>
              <a:defRPr/>
            </a:pPr>
            <a:r>
              <a:rPr kumimoji="0" lang="en-US" altLang="ko-KR" sz="3200" kern="0" dirty="0">
                <a:solidFill>
                  <a:srgbClr val="0070C0"/>
                </a:solidFill>
                <a:latin typeface="HY울릉도M" pitchFamily="18" charset="-127"/>
                <a:ea typeface="HY울릉도M" pitchFamily="18" charset="-127"/>
              </a:rPr>
              <a:t>3</a:t>
            </a:r>
            <a:r>
              <a:rPr kumimoji="0" lang="en-US" altLang="ko-KR" sz="3200" kern="0" dirty="0">
                <a:latin typeface="HY울릉도M" pitchFamily="18" charset="-127"/>
                <a:ea typeface="HY울릉도M" pitchFamily="18" charset="-127"/>
              </a:rPr>
              <a:t>. </a:t>
            </a:r>
            <a:r>
              <a:rPr kumimoji="0" lang="ko-KR" altLang="en-US" sz="3200" kern="0" dirty="0">
                <a:latin typeface="HY울릉도M" pitchFamily="18" charset="-127"/>
                <a:ea typeface="HY울릉도M" pitchFamily="18" charset="-127"/>
              </a:rPr>
              <a:t>경제위기 이후의 사회복지발전</a:t>
            </a:r>
            <a:endParaRPr kumimoji="0" lang="en-US" altLang="ko-KR" sz="3200" kern="0" dirty="0"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36868" name="부제목 2"/>
          <p:cNvSpPr txBox="1">
            <a:spLocks/>
          </p:cNvSpPr>
          <p:nvPr/>
        </p:nvSpPr>
        <p:spPr bwMode="auto">
          <a:xfrm>
            <a:off x="1476375" y="1268413"/>
            <a:ext cx="662463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/>
          <a:lstStyle>
            <a:lvl1pPr marL="541338" indent="-5143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pPr latinLnBrk="0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kumimoji="0" lang="en-US" altLang="ko-KR" sz="2800">
                <a:solidFill>
                  <a:srgbClr val="002060"/>
                </a:solidFill>
                <a:latin typeface="HY울릉도M" charset="0"/>
                <a:ea typeface="HY울릉도M" charset="0"/>
              </a:rPr>
              <a:t>3) </a:t>
            </a:r>
            <a:r>
              <a:rPr kumimoji="0" lang="ko-KR" altLang="en-US" sz="2800">
                <a:solidFill>
                  <a:srgbClr val="002060"/>
                </a:solidFill>
                <a:latin typeface="HY울릉도M" charset="0"/>
                <a:ea typeface="HY울릉도M" charset="0"/>
              </a:rPr>
              <a:t>특징과 의의</a:t>
            </a:r>
            <a:endParaRPr kumimoji="0" lang="en-US" altLang="ko-KR" sz="2800">
              <a:solidFill>
                <a:srgbClr val="002060"/>
              </a:solidFill>
              <a:latin typeface="HY울릉도M" charset="0"/>
              <a:ea typeface="HY울릉도M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79550" y="1811338"/>
            <a:ext cx="6958013" cy="318452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pPr latinLnBrk="0">
              <a:lnSpc>
                <a:spcPct val="150000"/>
              </a:lnSpc>
              <a:buFont typeface="Wingdings" charset="2"/>
              <a:buChar char="v"/>
            </a:pPr>
            <a:r>
              <a:rPr kumimoji="0" lang="en-US" altLang="ko-KR" sz="2100" b="1">
                <a:solidFill>
                  <a:srgbClr val="22228B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ko-KR" altLang="en-US" sz="2100" b="1">
                <a:solidFill>
                  <a:srgbClr val="22228B"/>
                </a:solidFill>
                <a:latin typeface="HY울릉도M" charset="0"/>
                <a:ea typeface="HY울릉도M" charset="0"/>
              </a:rPr>
              <a:t>복지의 확충과 신자유주의적 정책의 혼재</a:t>
            </a:r>
            <a:endParaRPr kumimoji="0" lang="en-US" altLang="ko-KR" sz="2100" b="1">
              <a:solidFill>
                <a:srgbClr val="22228B"/>
              </a:solidFill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ko-KR" sz="1800">
                <a:solidFill>
                  <a:srgbClr val="0070C0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이 시기의 사회복지에서는 한편에서는 사회복지가 확충되면서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다른 한편에서는 사회복지의 시장화가 진행되는 서로 모순되어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보이는 경향이 발견됨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.</a:t>
            </a:r>
          </a:p>
          <a:p>
            <a:pPr latinLnBrk="0">
              <a:lnSpc>
                <a:spcPct val="150000"/>
              </a:lnSpc>
            </a:pPr>
            <a:r>
              <a:rPr kumimoji="0" lang="en-US" altLang="ko-KR" sz="500">
                <a:latin typeface="HY울릉도M" charset="0"/>
                <a:ea typeface="HY울릉도M" charset="0"/>
              </a:rPr>
              <a:t> </a:t>
            </a: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보다 구체적으로 말하자면 공공복지 영역에서는 사회안전망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확충과 노동연계 복지가 동시에 진행되었고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,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사회복지서비스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영역에서는 탈상품화와 시장화가 동시에 진행됨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.</a:t>
            </a:r>
            <a:endParaRPr kumimoji="0" lang="en-US" altLang="ko-KR" sz="2000">
              <a:latin typeface="HY울릉도M" charset="0"/>
              <a:ea typeface="HY울릉도M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-9525"/>
            <a:ext cx="9144001" cy="689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제목 1"/>
          <p:cNvSpPr txBox="1">
            <a:spLocks/>
          </p:cNvSpPr>
          <p:nvPr/>
        </p:nvSpPr>
        <p:spPr bwMode="auto">
          <a:xfrm>
            <a:off x="1431925" y="188913"/>
            <a:ext cx="7561263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541338" indent="-514350">
              <a:spcBef>
                <a:spcPct val="20000"/>
              </a:spcBef>
              <a:defRPr/>
            </a:pPr>
            <a:r>
              <a:rPr kumimoji="0" lang="en-US" altLang="ko-KR" sz="3200" kern="0" dirty="0">
                <a:solidFill>
                  <a:srgbClr val="0070C0"/>
                </a:solidFill>
                <a:latin typeface="HY울릉도M" pitchFamily="18" charset="-127"/>
                <a:ea typeface="HY울릉도M" pitchFamily="18" charset="-127"/>
              </a:rPr>
              <a:t>3</a:t>
            </a:r>
            <a:r>
              <a:rPr kumimoji="0" lang="en-US" altLang="ko-KR" sz="3200" kern="0" dirty="0">
                <a:latin typeface="HY울릉도M" pitchFamily="18" charset="-127"/>
                <a:ea typeface="HY울릉도M" pitchFamily="18" charset="-127"/>
              </a:rPr>
              <a:t>. </a:t>
            </a:r>
            <a:r>
              <a:rPr kumimoji="0" lang="ko-KR" altLang="en-US" sz="3200" kern="0" dirty="0">
                <a:latin typeface="HY울릉도M" pitchFamily="18" charset="-127"/>
                <a:ea typeface="HY울릉도M" pitchFamily="18" charset="-127"/>
              </a:rPr>
              <a:t>경제위기 이후의 사회복지발전</a:t>
            </a:r>
            <a:endParaRPr kumimoji="0" lang="en-US" altLang="ko-KR" sz="3200" kern="0" dirty="0"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76375" y="1268413"/>
            <a:ext cx="6988175" cy="4062412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pPr latinLnBrk="0">
              <a:lnSpc>
                <a:spcPct val="150000"/>
              </a:lnSpc>
              <a:buFont typeface="Wingdings" charset="2"/>
              <a:buChar char="v"/>
            </a:pPr>
            <a:r>
              <a:rPr kumimoji="0" lang="en-US" altLang="ko-KR" sz="2100" b="1">
                <a:solidFill>
                  <a:srgbClr val="22228B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ko-KR" altLang="en-US" sz="2100" b="1">
                <a:solidFill>
                  <a:srgbClr val="22228B"/>
                </a:solidFill>
                <a:latin typeface="HY울릉도M" charset="0"/>
                <a:ea typeface="HY울릉도M" charset="0"/>
              </a:rPr>
              <a:t>생산적 복지의 평가와 복지국가성격논쟁</a:t>
            </a:r>
            <a:endParaRPr kumimoji="0" lang="en-US" altLang="ko-KR" sz="2100" b="1">
              <a:solidFill>
                <a:srgbClr val="22228B"/>
              </a:solidFill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ko-KR" sz="1800">
                <a:solidFill>
                  <a:srgbClr val="0070C0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생산적 복지가 가지는 사회안전망 확충의 측면을 중시해 본다면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그것은 복지국가 지향의 정책으로 보일 수 있고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,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노동연계복지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등을 중심으로 본다면 신자유주의적 정책으로 보이기 때문에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, </a:t>
            </a: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평가가 엇갈릴 수 있음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.</a:t>
            </a:r>
          </a:p>
          <a:p>
            <a:pPr latinLnBrk="0">
              <a:lnSpc>
                <a:spcPct val="150000"/>
              </a:lnSpc>
            </a:pPr>
            <a:endParaRPr kumimoji="0" lang="en-US" altLang="ko-KR" sz="7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ko-KR" sz="1800">
                <a:solidFill>
                  <a:srgbClr val="0070C0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복지국가성격논쟁의 특징은 이 논쟁에 관련된 연구자들은 모두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복지국가옹호자라는 것과 논쟁의 논점에 있어서 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‘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생산적 복지가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가져온 변화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’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가 논점이 된 것이 아니라 정책의 인푸트가 그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초점이었다는 것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-9525"/>
            <a:ext cx="9144001" cy="689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제목 1"/>
          <p:cNvSpPr txBox="1">
            <a:spLocks/>
          </p:cNvSpPr>
          <p:nvPr/>
        </p:nvSpPr>
        <p:spPr bwMode="auto">
          <a:xfrm>
            <a:off x="1431925" y="188913"/>
            <a:ext cx="7561263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541338" indent="-514350">
              <a:spcBef>
                <a:spcPct val="20000"/>
              </a:spcBef>
              <a:defRPr/>
            </a:pPr>
            <a:r>
              <a:rPr kumimoji="0" lang="en-US" altLang="ko-KR" sz="3200" kern="0" dirty="0">
                <a:solidFill>
                  <a:srgbClr val="0070C0"/>
                </a:solidFill>
                <a:latin typeface="HY울릉도M" pitchFamily="18" charset="-127"/>
                <a:ea typeface="HY울릉도M" pitchFamily="18" charset="-127"/>
              </a:rPr>
              <a:t>3</a:t>
            </a:r>
            <a:r>
              <a:rPr kumimoji="0" lang="en-US" altLang="ko-KR" sz="3200" kern="0" dirty="0">
                <a:latin typeface="HY울릉도M" pitchFamily="18" charset="-127"/>
                <a:ea typeface="HY울릉도M" pitchFamily="18" charset="-127"/>
              </a:rPr>
              <a:t>. </a:t>
            </a:r>
            <a:r>
              <a:rPr kumimoji="0" lang="ko-KR" altLang="en-US" sz="3200" kern="0" dirty="0">
                <a:latin typeface="HY울릉도M" pitchFamily="18" charset="-127"/>
                <a:ea typeface="HY울릉도M" pitchFamily="18" charset="-127"/>
              </a:rPr>
              <a:t>경제위기 이후의 사회복지발전</a:t>
            </a:r>
            <a:endParaRPr kumimoji="0" lang="en-US" altLang="ko-KR" sz="3200" kern="0" dirty="0"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38916" name="TextBox 7"/>
          <p:cNvSpPr txBox="1">
            <a:spLocks noChangeArrowheads="1"/>
          </p:cNvSpPr>
          <p:nvPr/>
        </p:nvSpPr>
        <p:spPr bwMode="auto">
          <a:xfrm>
            <a:off x="1476375" y="1268413"/>
            <a:ext cx="7416800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pPr latinLnBrk="0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ko-KR" sz="1800">
                <a:solidFill>
                  <a:srgbClr val="0070C0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사회복지정책의 평가연구의 적절한 접근이란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,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사회복지발전을  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저해하는 요인을 먼저 명확히 하고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,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특정 복지프로그램이 그러한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장애요인에 어떤 바람직한 변화를 가져왔는가 아닌가를 살펴보는것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.</a:t>
            </a:r>
          </a:p>
          <a:p>
            <a:pPr latinLnBrk="0">
              <a:lnSpc>
                <a:spcPct val="150000"/>
              </a:lnSpc>
            </a:pPr>
            <a:endParaRPr kumimoji="0" lang="en-US" altLang="ko-KR" sz="700">
              <a:solidFill>
                <a:srgbClr val="0070C0"/>
              </a:solidFill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‘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규범적 모델 비교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’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의 문제점 같이 생산적 복지를 한국 사회의   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‘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현실적 선택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’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이었다는 점을 무시하고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,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그것을 가장 이상적인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모델에 비교하여 비판하는 것은 바람직하지 못함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320925" y="2573338"/>
            <a:ext cx="6138863" cy="1143000"/>
          </a:xfrm>
        </p:spPr>
        <p:txBody>
          <a:bodyPr/>
          <a:lstStyle/>
          <a:p>
            <a:pPr eaLnBrk="1" hangingPunct="1"/>
            <a:r>
              <a:rPr lang="en-US" altLang="ko-KR" sz="7000">
                <a:solidFill>
                  <a:srgbClr val="FF0000"/>
                </a:solidFill>
                <a:latin typeface="HY울릉도M" charset="0"/>
                <a:ea typeface="HY울릉도M" charset="0"/>
              </a:rPr>
              <a:t>- THE END -</a:t>
            </a:r>
            <a:endParaRPr lang="ko-KR" altLang="ko-KR" sz="7000">
              <a:solidFill>
                <a:srgbClr val="FF0000"/>
              </a:solidFill>
              <a:latin typeface="HY울릉도M" charset="0"/>
              <a:ea typeface="HY울릉도M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-9525"/>
            <a:ext cx="9144001" cy="689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제목 1"/>
          <p:cNvSpPr txBox="1">
            <a:spLocks/>
          </p:cNvSpPr>
          <p:nvPr/>
        </p:nvSpPr>
        <p:spPr bwMode="auto">
          <a:xfrm>
            <a:off x="1431925" y="188913"/>
            <a:ext cx="7561263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541338" indent="-514350">
              <a:spcBef>
                <a:spcPct val="20000"/>
              </a:spcBef>
              <a:defRPr/>
            </a:pPr>
            <a:r>
              <a:rPr kumimoji="0" lang="en-US" altLang="ko-KR" sz="3200" kern="0" dirty="0">
                <a:solidFill>
                  <a:srgbClr val="0070C0"/>
                </a:solidFill>
                <a:latin typeface="HY울릉도M" pitchFamily="18" charset="-127"/>
                <a:ea typeface="HY울릉도M" pitchFamily="18" charset="-127"/>
              </a:rPr>
              <a:t>1</a:t>
            </a:r>
            <a:r>
              <a:rPr kumimoji="0" lang="en-US" altLang="ko-KR" sz="3200" kern="0" dirty="0">
                <a:latin typeface="HY울릉도M" pitchFamily="18" charset="-127"/>
                <a:ea typeface="HY울릉도M" pitchFamily="18" charset="-127"/>
              </a:rPr>
              <a:t>. </a:t>
            </a:r>
            <a:r>
              <a:rPr kumimoji="0" lang="ko-KR" altLang="en-US" sz="3200" kern="0" dirty="0">
                <a:latin typeface="HY울릉도M" pitchFamily="18" charset="-127"/>
                <a:ea typeface="HY울릉도M" pitchFamily="18" charset="-127"/>
              </a:rPr>
              <a:t>권위주의 시대의 사회복지</a:t>
            </a:r>
            <a:r>
              <a:rPr kumimoji="0" lang="en-US" altLang="ko-KR" sz="3200" kern="0" dirty="0">
                <a:latin typeface="HY울릉도M" pitchFamily="18" charset="-127"/>
                <a:ea typeface="HY울릉도M" pitchFamily="18" charset="-127"/>
              </a:rPr>
              <a:t> </a:t>
            </a:r>
          </a:p>
        </p:txBody>
      </p:sp>
      <p:sp>
        <p:nvSpPr>
          <p:cNvPr id="6148" name="TextBox 7"/>
          <p:cNvSpPr txBox="1">
            <a:spLocks noChangeArrowheads="1"/>
          </p:cNvSpPr>
          <p:nvPr/>
        </p:nvSpPr>
        <p:spPr bwMode="auto">
          <a:xfrm>
            <a:off x="1476375" y="1268413"/>
            <a:ext cx="6692900" cy="459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pPr latinLnBrk="0">
              <a:lnSpc>
                <a:spcPct val="150000"/>
              </a:lnSpc>
              <a:buFont typeface="Arial" charset="0"/>
              <a:buChar char="•"/>
            </a:pPr>
            <a:r>
              <a:rPr kumimoji="0" lang="ko-KR" altLang="en-US" sz="1800">
                <a:solidFill>
                  <a:srgbClr val="0070C0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군사혁명에 의하여 성립한 제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3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공화국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(1962~1971)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은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절대빈곤으로부터의 해방을 공약으로 내걸고 경제성장을 통한 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근대화에 국가의 모든 자원을 투입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  <a:buFont typeface="Arial" charset="0"/>
              <a:buChar char="•"/>
            </a:pPr>
            <a:endParaRPr kumimoji="0" lang="en-US" altLang="ko-KR" sz="5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ko-KR" sz="1800">
                <a:solidFill>
                  <a:srgbClr val="0070C0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1979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년 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10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월 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26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일 박정희는 측근에 의해 암살되었고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,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그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직후 다시 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12.12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군사쿠데타가 발생하여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, </a:t>
            </a: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제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5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공화국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(1980~1987)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이 성립됨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.</a:t>
            </a:r>
          </a:p>
          <a:p>
            <a:pPr latinLnBrk="0">
              <a:lnSpc>
                <a:spcPct val="150000"/>
              </a:lnSpc>
            </a:pPr>
            <a:endParaRPr kumimoji="0" lang="en-US" altLang="ko-KR" sz="5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ko-KR" sz="1800">
                <a:solidFill>
                  <a:srgbClr val="0070C0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제 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5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공화국은 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‘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복지사회의 구현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’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을 국정지표로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제시하였지만 그것은 선언적인 의미가 강하다고 평가됨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.</a:t>
            </a:r>
          </a:p>
          <a:p>
            <a:pPr latinLnBrk="0">
              <a:lnSpc>
                <a:spcPct val="150000"/>
              </a:lnSpc>
            </a:pPr>
            <a:endParaRPr kumimoji="0" lang="en-US" altLang="ko-KR" sz="5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ko-KR" sz="1800">
                <a:solidFill>
                  <a:srgbClr val="0070C0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민주화 운동에 대한 탄압은 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1987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년 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6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월 국민적 민주화항쟁을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불러왔고 결국 그해 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6.29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선언을 하게 됨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-9525"/>
            <a:ext cx="9144001" cy="689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제목 1"/>
          <p:cNvSpPr txBox="1">
            <a:spLocks/>
          </p:cNvSpPr>
          <p:nvPr/>
        </p:nvSpPr>
        <p:spPr bwMode="auto">
          <a:xfrm>
            <a:off x="1431925" y="188913"/>
            <a:ext cx="7561263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541338" indent="-514350">
              <a:spcBef>
                <a:spcPct val="20000"/>
              </a:spcBef>
              <a:defRPr/>
            </a:pPr>
            <a:r>
              <a:rPr kumimoji="0" lang="en-US" altLang="ko-KR" sz="3200" kern="0" dirty="0">
                <a:solidFill>
                  <a:srgbClr val="0070C0"/>
                </a:solidFill>
                <a:latin typeface="HY울릉도M" pitchFamily="18" charset="-127"/>
                <a:ea typeface="HY울릉도M" pitchFamily="18" charset="-127"/>
              </a:rPr>
              <a:t>1</a:t>
            </a:r>
            <a:r>
              <a:rPr kumimoji="0" lang="en-US" altLang="ko-KR" sz="3200" kern="0" dirty="0">
                <a:latin typeface="HY울릉도M" pitchFamily="18" charset="-127"/>
                <a:ea typeface="HY울릉도M" pitchFamily="18" charset="-127"/>
              </a:rPr>
              <a:t>. </a:t>
            </a:r>
            <a:r>
              <a:rPr kumimoji="0" lang="ko-KR" altLang="en-US" sz="3200" kern="0" dirty="0">
                <a:latin typeface="HY울릉도M" pitchFamily="18" charset="-127"/>
                <a:ea typeface="HY울릉도M" pitchFamily="18" charset="-127"/>
              </a:rPr>
              <a:t>권위주의 시대의 사회복지</a:t>
            </a:r>
            <a:r>
              <a:rPr kumimoji="0" lang="en-US" altLang="ko-KR" sz="3200" kern="0" dirty="0">
                <a:latin typeface="HY울릉도M" pitchFamily="18" charset="-127"/>
                <a:ea typeface="HY울릉도M" pitchFamily="18" charset="-127"/>
              </a:rPr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76375" y="1268413"/>
            <a:ext cx="6692900" cy="3716337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pPr latinLnBrk="0">
              <a:lnSpc>
                <a:spcPct val="150000"/>
              </a:lnSpc>
              <a:buFont typeface="Wingdings" charset="2"/>
              <a:buChar char="v"/>
            </a:pPr>
            <a:r>
              <a:rPr kumimoji="0" lang="en-US" altLang="ko-KR" sz="2100" b="1">
                <a:solidFill>
                  <a:srgbClr val="22228B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ko-KR" altLang="en-US" sz="2100" b="1">
                <a:solidFill>
                  <a:srgbClr val="22228B"/>
                </a:solidFill>
                <a:latin typeface="HY울릉도M" charset="0"/>
                <a:ea typeface="HY울릉도M" charset="0"/>
              </a:rPr>
              <a:t>산업화와 경제발전</a:t>
            </a:r>
            <a:endParaRPr kumimoji="0" lang="en-US" altLang="ko-KR" sz="2100" b="1">
              <a:solidFill>
                <a:srgbClr val="22228B"/>
              </a:solidFill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ko-KR" sz="1800">
                <a:solidFill>
                  <a:srgbClr val="0070C0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제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3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공화국의 박정희정부는 경제발전을 통한 빈곤의 추방을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국정의 최우선 과제로 삼아 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1962~1966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년 제 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1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차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경제개발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5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개년 계획이 시행됨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.</a:t>
            </a:r>
            <a:br>
              <a:rPr kumimoji="0" lang="en-US" altLang="ko-KR" sz="1800">
                <a:latin typeface="HY울릉도M" charset="0"/>
                <a:ea typeface="HY울릉도M" charset="0"/>
              </a:rPr>
            </a:br>
            <a:endParaRPr kumimoji="0" lang="en-US" altLang="ko-KR" sz="5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ko-KR" sz="1800">
                <a:solidFill>
                  <a:srgbClr val="0070C0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제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3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공화국의 경제성장은 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1980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년대까지 지속됨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.</a:t>
            </a:r>
          </a:p>
          <a:p>
            <a:pPr latinLnBrk="0">
              <a:lnSpc>
                <a:spcPct val="150000"/>
              </a:lnSpc>
              <a:buFont typeface="Arial" charset="0"/>
              <a:buChar char="•"/>
            </a:pPr>
            <a:endParaRPr kumimoji="0" lang="en-US" altLang="ko-KR" sz="5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ko-KR" sz="1800">
                <a:solidFill>
                  <a:srgbClr val="0070C0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1980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년대 말까지의 한국의 경제발전은 그 자체가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성공적이었으며 또한 그 과정에서의 불평등도 최소한으로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억제한 성공적인 모델임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-9525"/>
            <a:ext cx="9144001" cy="689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제목 1"/>
          <p:cNvSpPr txBox="1">
            <a:spLocks/>
          </p:cNvSpPr>
          <p:nvPr/>
        </p:nvSpPr>
        <p:spPr bwMode="auto">
          <a:xfrm>
            <a:off x="1431925" y="188913"/>
            <a:ext cx="7561263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541338" indent="-514350">
              <a:spcBef>
                <a:spcPct val="20000"/>
              </a:spcBef>
              <a:defRPr/>
            </a:pPr>
            <a:r>
              <a:rPr kumimoji="0" lang="en-US" altLang="ko-KR" sz="3200" kern="0" dirty="0">
                <a:solidFill>
                  <a:srgbClr val="0070C0"/>
                </a:solidFill>
                <a:latin typeface="HY울릉도M" pitchFamily="18" charset="-127"/>
                <a:ea typeface="HY울릉도M" pitchFamily="18" charset="-127"/>
              </a:rPr>
              <a:t>1</a:t>
            </a:r>
            <a:r>
              <a:rPr kumimoji="0" lang="en-US" altLang="ko-KR" sz="3200" kern="0" dirty="0">
                <a:latin typeface="HY울릉도M" pitchFamily="18" charset="-127"/>
                <a:ea typeface="HY울릉도M" pitchFamily="18" charset="-127"/>
              </a:rPr>
              <a:t>. </a:t>
            </a:r>
            <a:r>
              <a:rPr kumimoji="0" lang="ko-KR" altLang="en-US" sz="3200" kern="0" dirty="0">
                <a:latin typeface="HY울릉도M" pitchFamily="18" charset="-127"/>
                <a:ea typeface="HY울릉도M" pitchFamily="18" charset="-127"/>
              </a:rPr>
              <a:t>권위주의 시대의 사회복지</a:t>
            </a:r>
            <a:r>
              <a:rPr kumimoji="0" lang="en-US" altLang="ko-KR" sz="3200" kern="0" dirty="0">
                <a:latin typeface="HY울릉도M" pitchFamily="18" charset="-127"/>
                <a:ea typeface="HY울릉도M" pitchFamily="18" charset="-127"/>
              </a:rPr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76375" y="1268413"/>
            <a:ext cx="6692900" cy="4662487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pPr latinLnBrk="0">
              <a:lnSpc>
                <a:spcPct val="150000"/>
              </a:lnSpc>
              <a:buFont typeface="Wingdings" charset="2"/>
              <a:buChar char="v"/>
            </a:pPr>
            <a:r>
              <a:rPr kumimoji="0" lang="en-US" altLang="ko-KR" sz="2100" b="1">
                <a:solidFill>
                  <a:srgbClr val="22228B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ko-KR" altLang="en-US" sz="2100" b="1">
                <a:solidFill>
                  <a:srgbClr val="22228B"/>
                </a:solidFill>
                <a:latin typeface="HY울릉도M" charset="0"/>
                <a:ea typeface="HY울릉도M" charset="0"/>
              </a:rPr>
              <a:t>빈곤문제와 주택문제</a:t>
            </a:r>
            <a:endParaRPr kumimoji="0" lang="en-US" altLang="ko-KR" sz="2100" b="1">
              <a:solidFill>
                <a:srgbClr val="22228B"/>
              </a:solidFill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ko-KR" sz="1800">
                <a:solidFill>
                  <a:srgbClr val="0070C0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이 시대의 대표적인 사회문제라고 하면 빈곤문제와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주택문제였는데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,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이는 급속한 도시화와 깊이 관련됨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.</a:t>
            </a:r>
          </a:p>
          <a:p>
            <a:pPr latinLnBrk="0">
              <a:lnSpc>
                <a:spcPct val="150000"/>
              </a:lnSpc>
            </a:pPr>
            <a:endParaRPr kumimoji="0" lang="en-US" altLang="ko-KR" sz="5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ko-KR" sz="1800">
                <a:solidFill>
                  <a:srgbClr val="0070C0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또한 경제성장기와 일치하는 이 기간 중의 실업률은 거의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전 기간이 완전고용상태였음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.</a:t>
            </a:r>
          </a:p>
          <a:p>
            <a:pPr latinLnBrk="0">
              <a:lnSpc>
                <a:spcPct val="150000"/>
              </a:lnSpc>
            </a:pPr>
            <a:endParaRPr kumimoji="0" lang="en-US" altLang="ko-KR" sz="5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ko-KR" sz="1800">
                <a:solidFill>
                  <a:srgbClr val="0070C0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주택문제는 주택부족문제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,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열악한 주거 수준의 문제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,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철거민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문제 등이 있었음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.</a:t>
            </a:r>
          </a:p>
          <a:p>
            <a:pPr latinLnBrk="0">
              <a:lnSpc>
                <a:spcPct val="150000"/>
              </a:lnSpc>
            </a:pPr>
            <a:endParaRPr kumimoji="0" lang="en-US" altLang="ko-KR" sz="5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ko-KR" sz="1800">
                <a:solidFill>
                  <a:srgbClr val="0070C0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주택공급확대로 주택보급률은 개선이 되었으나 이러한 급격한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주택공급은 부동산투기라고 하는 또다른 문제를 야기하기도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하였음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-9525"/>
            <a:ext cx="9144001" cy="689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제목 1"/>
          <p:cNvSpPr txBox="1">
            <a:spLocks/>
          </p:cNvSpPr>
          <p:nvPr/>
        </p:nvSpPr>
        <p:spPr bwMode="auto">
          <a:xfrm>
            <a:off x="1431925" y="188913"/>
            <a:ext cx="7561263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541338" indent="-514350">
              <a:spcBef>
                <a:spcPct val="20000"/>
              </a:spcBef>
              <a:defRPr/>
            </a:pPr>
            <a:r>
              <a:rPr kumimoji="0" lang="en-US" altLang="ko-KR" sz="3200" kern="0" dirty="0">
                <a:solidFill>
                  <a:srgbClr val="0070C0"/>
                </a:solidFill>
                <a:latin typeface="HY울릉도M" pitchFamily="18" charset="-127"/>
                <a:ea typeface="HY울릉도M" pitchFamily="18" charset="-127"/>
              </a:rPr>
              <a:t>1</a:t>
            </a:r>
            <a:r>
              <a:rPr kumimoji="0" lang="en-US" altLang="ko-KR" sz="3200" kern="0" dirty="0">
                <a:latin typeface="HY울릉도M" pitchFamily="18" charset="-127"/>
                <a:ea typeface="HY울릉도M" pitchFamily="18" charset="-127"/>
              </a:rPr>
              <a:t>. </a:t>
            </a:r>
            <a:r>
              <a:rPr kumimoji="0" lang="ko-KR" altLang="en-US" sz="3200" kern="0" dirty="0">
                <a:latin typeface="HY울릉도M" pitchFamily="18" charset="-127"/>
                <a:ea typeface="HY울릉도M" pitchFamily="18" charset="-127"/>
              </a:rPr>
              <a:t>권위주의 시대의 사회복지</a:t>
            </a:r>
            <a:r>
              <a:rPr kumimoji="0" lang="en-US" altLang="ko-KR" sz="3200" kern="0" dirty="0">
                <a:latin typeface="HY울릉도M" pitchFamily="18" charset="-127"/>
                <a:ea typeface="HY울릉도M" pitchFamily="18" charset="-127"/>
              </a:rPr>
              <a:t> </a:t>
            </a:r>
          </a:p>
        </p:txBody>
      </p:sp>
      <p:sp>
        <p:nvSpPr>
          <p:cNvPr id="9220" name="부제목 2"/>
          <p:cNvSpPr txBox="1">
            <a:spLocks/>
          </p:cNvSpPr>
          <p:nvPr/>
        </p:nvSpPr>
        <p:spPr bwMode="auto">
          <a:xfrm>
            <a:off x="1476375" y="1268413"/>
            <a:ext cx="662463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/>
          <a:lstStyle>
            <a:lvl1pPr marL="541338" indent="-5143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pPr latinLnBrk="0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kumimoji="0" lang="en-US" altLang="ko-KR" sz="2800">
                <a:solidFill>
                  <a:srgbClr val="002060"/>
                </a:solidFill>
                <a:latin typeface="HY울릉도M" charset="0"/>
                <a:ea typeface="HY울릉도M" charset="0"/>
              </a:rPr>
              <a:t>2) </a:t>
            </a:r>
            <a:r>
              <a:rPr kumimoji="0" lang="ko-KR" altLang="en-US" sz="2800">
                <a:solidFill>
                  <a:srgbClr val="002060"/>
                </a:solidFill>
                <a:latin typeface="HY울릉도M" charset="0"/>
                <a:ea typeface="HY울릉도M" charset="0"/>
              </a:rPr>
              <a:t>사회복지의 전개</a:t>
            </a:r>
            <a:endParaRPr kumimoji="0" lang="en-US" altLang="ko-KR" sz="2800">
              <a:solidFill>
                <a:srgbClr val="002060"/>
              </a:solidFill>
              <a:latin typeface="HY울릉도M" charset="0"/>
              <a:ea typeface="HY울릉도M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79550" y="1811338"/>
            <a:ext cx="6958013" cy="318452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pPr latinLnBrk="0">
              <a:lnSpc>
                <a:spcPct val="150000"/>
              </a:lnSpc>
              <a:buFont typeface="Wingdings" charset="2"/>
              <a:buChar char="v"/>
            </a:pPr>
            <a:r>
              <a:rPr kumimoji="0" lang="en-US" altLang="ko-KR" sz="2100" b="1">
                <a:solidFill>
                  <a:srgbClr val="22228B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ko-KR" altLang="en-US" sz="2100" b="1">
                <a:solidFill>
                  <a:srgbClr val="22228B"/>
                </a:solidFill>
                <a:latin typeface="HY울릉도M" charset="0"/>
                <a:ea typeface="HY울릉도M" charset="0"/>
              </a:rPr>
              <a:t>개발독재와 사회복지</a:t>
            </a:r>
            <a:endParaRPr kumimoji="0" lang="en-US" altLang="ko-KR" sz="2100" b="1">
              <a:solidFill>
                <a:srgbClr val="22228B"/>
              </a:solidFill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ko-KR" sz="1800">
                <a:solidFill>
                  <a:srgbClr val="0070C0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박정희정부는 경제성장을 이루기 위해서는 정치적인 안정이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필요하다는 논리로 국민의 정치참여 등 민주주의를 억제하였음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.</a:t>
            </a:r>
          </a:p>
          <a:p>
            <a:pPr latinLnBrk="0">
              <a:lnSpc>
                <a:spcPct val="150000"/>
              </a:lnSpc>
            </a:pPr>
            <a:endParaRPr kumimoji="0" lang="en-US" altLang="ko-KR" sz="5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ko-KR" sz="1800">
                <a:solidFill>
                  <a:srgbClr val="0070C0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이러한 정치행태는 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1980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년대에 개발독재로 표현됨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.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왜냐하면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개발독재의 특징이 그러하듯이 경제성장의 목표를 이룸으로써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정권의 정당성을 확보한 것으로 보았기 때문에 사회복지에 많은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자원과 노력을 기울일 필요가 없었기 때문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-9525"/>
            <a:ext cx="9144001" cy="689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제목 1"/>
          <p:cNvSpPr txBox="1">
            <a:spLocks/>
          </p:cNvSpPr>
          <p:nvPr/>
        </p:nvSpPr>
        <p:spPr bwMode="auto">
          <a:xfrm>
            <a:off x="1431925" y="188913"/>
            <a:ext cx="7561263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541338" indent="-514350">
              <a:spcBef>
                <a:spcPct val="20000"/>
              </a:spcBef>
              <a:defRPr/>
            </a:pPr>
            <a:r>
              <a:rPr kumimoji="0" lang="en-US" altLang="ko-KR" sz="3200" kern="0" dirty="0">
                <a:solidFill>
                  <a:srgbClr val="0070C0"/>
                </a:solidFill>
                <a:latin typeface="HY울릉도M" pitchFamily="18" charset="-127"/>
                <a:ea typeface="HY울릉도M" pitchFamily="18" charset="-127"/>
              </a:rPr>
              <a:t>1</a:t>
            </a:r>
            <a:r>
              <a:rPr kumimoji="0" lang="en-US" altLang="ko-KR" sz="3200" kern="0" dirty="0">
                <a:latin typeface="HY울릉도M" pitchFamily="18" charset="-127"/>
                <a:ea typeface="HY울릉도M" pitchFamily="18" charset="-127"/>
              </a:rPr>
              <a:t>. </a:t>
            </a:r>
            <a:r>
              <a:rPr kumimoji="0" lang="ko-KR" altLang="en-US" sz="3200" kern="0" dirty="0">
                <a:latin typeface="HY울릉도M" pitchFamily="18" charset="-127"/>
                <a:ea typeface="HY울릉도M" pitchFamily="18" charset="-127"/>
              </a:rPr>
              <a:t>권위주의 시대의 사회복지</a:t>
            </a:r>
            <a:r>
              <a:rPr kumimoji="0" lang="en-US" altLang="ko-KR" sz="3200" kern="0" dirty="0">
                <a:latin typeface="HY울릉도M" pitchFamily="18" charset="-127"/>
                <a:ea typeface="HY울릉도M" pitchFamily="18" charset="-127"/>
              </a:rPr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76375" y="1268413"/>
            <a:ext cx="6692900" cy="30003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pPr latinLnBrk="0">
              <a:lnSpc>
                <a:spcPct val="150000"/>
              </a:lnSpc>
              <a:buFont typeface="Arial" charset="0"/>
              <a:buChar char="•"/>
            </a:pPr>
            <a:r>
              <a:rPr kumimoji="0" lang="ko-KR" altLang="en-US" sz="1800">
                <a:solidFill>
                  <a:srgbClr val="0070C0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ko-KR" altLang="en-US" sz="1800">
                <a:solidFill>
                  <a:srgbClr val="7878DE"/>
                </a:solidFill>
                <a:latin typeface="HY울릉도M" charset="0"/>
                <a:ea typeface="HY울릉도M" charset="0"/>
              </a:rPr>
              <a:t>손준규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에 의하면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,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군사정부의 초기에는 민생고를 해결한다는 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 </a:t>
            </a: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것 이외에 사회복지에 대한 공약이 없었는데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,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민정이양을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앞두고 만들어진 국가재건최고회의의 기본정책방향에는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의료균점을 확립하고 보조와 보험을 근간으로 하는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사회보장제도의 기틀을 마련하여 사회불안의 요인을 제거하고 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/>
            </a:r>
            <a:br>
              <a:rPr kumimoji="0" lang="en-US" altLang="ko-KR" sz="1800">
                <a:latin typeface="HY울릉도M" charset="0"/>
                <a:ea typeface="HY울릉도M" charset="0"/>
              </a:rPr>
            </a:b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사회정의를 실현하여 복지사회건설에 매진한다는 정책방향이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수립되어 있었다고 함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-9525"/>
            <a:ext cx="9144001" cy="689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제목 1"/>
          <p:cNvSpPr txBox="1">
            <a:spLocks/>
          </p:cNvSpPr>
          <p:nvPr/>
        </p:nvSpPr>
        <p:spPr bwMode="auto">
          <a:xfrm>
            <a:off x="1431925" y="188913"/>
            <a:ext cx="7561263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541338" indent="-514350">
              <a:spcBef>
                <a:spcPct val="20000"/>
              </a:spcBef>
              <a:defRPr/>
            </a:pPr>
            <a:r>
              <a:rPr kumimoji="0" lang="en-US" altLang="ko-KR" sz="3200" kern="0" dirty="0">
                <a:solidFill>
                  <a:srgbClr val="0070C0"/>
                </a:solidFill>
                <a:latin typeface="HY울릉도M" pitchFamily="18" charset="-127"/>
                <a:ea typeface="HY울릉도M" pitchFamily="18" charset="-127"/>
              </a:rPr>
              <a:t>1</a:t>
            </a:r>
            <a:r>
              <a:rPr kumimoji="0" lang="en-US" altLang="ko-KR" sz="3200" kern="0" dirty="0">
                <a:latin typeface="HY울릉도M" pitchFamily="18" charset="-127"/>
                <a:ea typeface="HY울릉도M" pitchFamily="18" charset="-127"/>
              </a:rPr>
              <a:t>. </a:t>
            </a:r>
            <a:r>
              <a:rPr kumimoji="0" lang="ko-KR" altLang="en-US" sz="3200" kern="0" dirty="0">
                <a:latin typeface="HY울릉도M" pitchFamily="18" charset="-127"/>
                <a:ea typeface="HY울릉도M" pitchFamily="18" charset="-127"/>
              </a:rPr>
              <a:t>권위주의 시대의 사회복지</a:t>
            </a:r>
            <a:r>
              <a:rPr kumimoji="0" lang="en-US" altLang="ko-KR" sz="3200" kern="0" dirty="0">
                <a:latin typeface="HY울릉도M" pitchFamily="18" charset="-127"/>
                <a:ea typeface="HY울릉도M" pitchFamily="18" charset="-127"/>
              </a:rPr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76375" y="1268413"/>
            <a:ext cx="6692900" cy="4224337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pPr latinLnBrk="0">
              <a:lnSpc>
                <a:spcPct val="150000"/>
              </a:lnSpc>
              <a:buFont typeface="Wingdings" charset="2"/>
              <a:buChar char="v"/>
            </a:pPr>
            <a:r>
              <a:rPr kumimoji="0" lang="en-US" altLang="ko-KR" sz="2100" b="1">
                <a:solidFill>
                  <a:srgbClr val="22228B"/>
                </a:solidFill>
                <a:latin typeface="HY울릉도M" charset="0"/>
                <a:ea typeface="HY울릉도M" charset="0"/>
              </a:rPr>
              <a:t> 1960</a:t>
            </a:r>
            <a:r>
              <a:rPr kumimoji="0" lang="ko-KR" altLang="en-US" sz="2100" b="1">
                <a:solidFill>
                  <a:srgbClr val="22228B"/>
                </a:solidFill>
                <a:latin typeface="HY울릉도M" charset="0"/>
                <a:ea typeface="HY울릉도M" charset="0"/>
              </a:rPr>
              <a:t>년대의 사회복지입법과 그 의의</a:t>
            </a:r>
            <a:endParaRPr kumimoji="0" lang="en-US" altLang="ko-KR" sz="2100" b="1">
              <a:solidFill>
                <a:srgbClr val="22228B"/>
              </a:solidFill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ko-KR" sz="1800">
                <a:solidFill>
                  <a:srgbClr val="0070C0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1963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년 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12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월 「사회보장에 관한 법률」이 제정되었으나 그  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법률은 후속조치가 이루어지지 못하여 실효를 거두지 못함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.</a:t>
            </a:r>
          </a:p>
          <a:p>
            <a:pPr latinLnBrk="0">
              <a:lnSpc>
                <a:spcPct val="150000"/>
              </a:lnSpc>
            </a:pPr>
            <a:endParaRPr kumimoji="0" lang="en-US" altLang="ko-KR" sz="7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ko-KR" sz="1800">
                <a:solidFill>
                  <a:srgbClr val="0070C0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1960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년에 공무원연금법이 성립된 후 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1962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년에는  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전면개정하였으며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,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같은 해 군인보험법을 제정함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.</a:t>
            </a: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1963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년에는 군인연금법이 성립되었는데 군인보험법과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군인연금법은 중복되는 등의 운영상 문제점이 있었음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.</a:t>
            </a:r>
          </a:p>
          <a:p>
            <a:pPr latinLnBrk="0">
              <a:lnSpc>
                <a:spcPct val="150000"/>
              </a:lnSpc>
            </a:pPr>
            <a:endParaRPr kumimoji="0" lang="en-US" altLang="ko-KR" sz="7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ko-KR" sz="1800">
                <a:solidFill>
                  <a:srgbClr val="0070C0"/>
                </a:solidFill>
                <a:latin typeface="HY울릉도M" charset="0"/>
                <a:ea typeface="HY울릉도M" charset="0"/>
              </a:rPr>
              <a:t> 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1961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년 처음으로 공공부조의 근거 법률인 생활보호법이 </a:t>
            </a:r>
            <a:endParaRPr kumimoji="0" lang="en-US" altLang="ko-KR" sz="1800">
              <a:latin typeface="HY울릉도M" charset="0"/>
              <a:ea typeface="HY울릉도M" charset="0"/>
            </a:endParaRPr>
          </a:p>
          <a:p>
            <a:pPr latinLnBrk="0">
              <a:lnSpc>
                <a:spcPct val="150000"/>
              </a:lnSpc>
            </a:pPr>
            <a:r>
              <a:rPr kumimoji="0" lang="en-US" altLang="ko-KR" sz="1800">
                <a:latin typeface="HY울릉도M" charset="0"/>
                <a:ea typeface="HY울릉도M" charset="0"/>
              </a:rPr>
              <a:t>  </a:t>
            </a:r>
            <a:r>
              <a:rPr kumimoji="0" lang="ko-KR" altLang="en-US" sz="1800">
                <a:latin typeface="HY울릉도M" charset="0"/>
                <a:ea typeface="HY울릉도M" charset="0"/>
              </a:rPr>
              <a:t>성립함</a:t>
            </a:r>
            <a:r>
              <a:rPr kumimoji="0" lang="en-US" altLang="ko-KR" sz="1800">
                <a:latin typeface="HY울릉도M" charset="0"/>
                <a:ea typeface="HY울릉도M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ternational">
  <a:themeElements>
    <a:clrScheme name="Office 테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테마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Office 테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테마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테마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테마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테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테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테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international</Template>
  <TotalTime>9218</TotalTime>
  <Words>2180</Words>
  <Application>Microsoft Macintosh PowerPoint</Application>
  <PresentationFormat>On-screen Show (4:3)</PresentationFormat>
  <Paragraphs>382</Paragraphs>
  <Slides>37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4" baseType="lpstr">
      <vt:lpstr>HY울릉도M</vt:lpstr>
      <vt:lpstr>굴림</vt:lpstr>
      <vt:lpstr>Times New Roman</vt:lpstr>
      <vt:lpstr>맑은 고딕</vt:lpstr>
      <vt:lpstr>Wingdings</vt:lpstr>
      <vt:lpstr>Arial</vt:lpstr>
      <vt:lpstr>international</vt:lpstr>
      <vt:lpstr>사회복지의 사상과 역사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- THE END -</vt:lpstr>
    </vt:vector>
  </TitlesOfParts>
  <LinksUpToDate>false</LinksUpToDate>
  <SharedDoc>false</SharedDoc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사회복지의 사상과 역사</dc:title>
  <dc:creator>LG</dc:creator>
  <cp:lastModifiedBy>Stephen Thornhill</cp:lastModifiedBy>
  <cp:revision>562</cp:revision>
  <dcterms:created xsi:type="dcterms:W3CDTF">2014-03-11T04:24:23Z</dcterms:created>
  <dcterms:modified xsi:type="dcterms:W3CDTF">2016-12-19T10:12:44Z</dcterms:modified>
</cp:coreProperties>
</file>