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1" r:id="rId2"/>
    <p:sldId id="256" r:id="rId3"/>
    <p:sldId id="263" r:id="rId4"/>
    <p:sldId id="257" r:id="rId5"/>
    <p:sldId id="274" r:id="rId6"/>
    <p:sldId id="276" r:id="rId7"/>
    <p:sldId id="258" r:id="rId8"/>
    <p:sldId id="272" r:id="rId9"/>
    <p:sldId id="273" r:id="rId10"/>
    <p:sldId id="259" r:id="rId11"/>
    <p:sldId id="262" r:id="rId12"/>
    <p:sldId id="275" r:id="rId13"/>
    <p:sldId id="277" r:id="rId14"/>
    <p:sldId id="265" r:id="rId15"/>
    <p:sldId id="266" r:id="rId16"/>
    <p:sldId id="260" r:id="rId17"/>
    <p:sldId id="268" r:id="rId18"/>
    <p:sldId id="261" r:id="rId19"/>
    <p:sldId id="269"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24" autoAdjust="0"/>
  </p:normalViewPr>
  <p:slideViewPr>
    <p:cSldViewPr>
      <p:cViewPr>
        <p:scale>
          <a:sx n="60" d="100"/>
          <a:sy n="60" d="100"/>
        </p:scale>
        <p:origin x="-1572" y="-144"/>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542F0-59CE-433F-9543-566617EF66E1}" type="datetimeFigureOut">
              <a:rPr lang="en-GB" smtClean="0"/>
              <a:t>15/07/2015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2B55C4-257E-4E53-9494-20108F787270}" type="slidenum">
              <a:rPr lang="en-GB" smtClean="0"/>
              <a:t>‹#›</a:t>
            </a:fld>
            <a:endParaRPr lang="en-GB"/>
          </a:p>
        </p:txBody>
      </p:sp>
    </p:spTree>
    <p:extLst>
      <p:ext uri="{BB962C8B-B14F-4D97-AF65-F5344CB8AC3E}">
        <p14:creationId xmlns:p14="http://schemas.microsoft.com/office/powerpoint/2010/main" val="316504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smtClean="0"/>
              <a:t>Challenges that upland farmers</a:t>
            </a:r>
            <a:r>
              <a:rPr lang="en-GB" sz="1200" baseline="0" dirty="0" smtClean="0"/>
              <a:t> face in the area (possibly to be put into a word cloud)</a:t>
            </a:r>
            <a:endParaRPr lang="en-GB" sz="1200" dirty="0" smtClean="0"/>
          </a:p>
          <a:p>
            <a:pPr marL="171450" indent="-171450">
              <a:buFont typeface="Arial" panose="020B0604020202020204" pitchFamily="34" charset="0"/>
              <a:buChar char="•"/>
            </a:pPr>
            <a:r>
              <a:rPr lang="en-GB" sz="1200" dirty="0" smtClean="0"/>
              <a:t>Resilience and benchmarking</a:t>
            </a:r>
          </a:p>
          <a:p>
            <a:pPr marL="171450" indent="-171450">
              <a:buFont typeface="Arial" panose="020B0604020202020204" pitchFamily="34" charset="0"/>
              <a:buChar char="•"/>
            </a:pPr>
            <a:r>
              <a:rPr lang="en-GB" sz="1200" dirty="0" smtClean="0"/>
              <a:t>High reliance on </a:t>
            </a:r>
            <a:r>
              <a:rPr lang="en-GB" sz="1200" dirty="0" err="1" smtClean="0"/>
              <a:t>agri</a:t>
            </a:r>
            <a:r>
              <a:rPr lang="en-GB" sz="1200" dirty="0" smtClean="0"/>
              <a:t>-environment income</a:t>
            </a:r>
          </a:p>
          <a:p>
            <a:pPr marL="171450" indent="-171450">
              <a:buFont typeface="Arial" panose="020B0604020202020204" pitchFamily="34" charset="0"/>
              <a:buChar char="•"/>
            </a:pPr>
            <a:r>
              <a:rPr lang="en-GB" sz="1200" dirty="0" smtClean="0"/>
              <a:t>Unprofitable livestock (Pure </a:t>
            </a:r>
            <a:r>
              <a:rPr lang="en-GB" sz="1200" dirty="0" err="1" smtClean="0"/>
              <a:t>swaledale</a:t>
            </a:r>
            <a:r>
              <a:rPr lang="en-GB" sz="1200" dirty="0" smtClean="0"/>
              <a:t> / </a:t>
            </a:r>
            <a:r>
              <a:rPr lang="en-GB" sz="1200" dirty="0" err="1" smtClean="0"/>
              <a:t>suckler</a:t>
            </a:r>
            <a:r>
              <a:rPr lang="en-GB" sz="1200" dirty="0" smtClean="0"/>
              <a:t> cows)</a:t>
            </a:r>
          </a:p>
          <a:p>
            <a:pPr marL="171450" indent="-171450">
              <a:buFont typeface="Arial" panose="020B0604020202020204" pitchFamily="34" charset="0"/>
              <a:buChar char="•"/>
            </a:pPr>
            <a:r>
              <a:rPr lang="en-GB" sz="1200" dirty="0" smtClean="0"/>
              <a:t>Limitations to renewable energy use (PV, AD, biofuel, wind)</a:t>
            </a:r>
          </a:p>
          <a:p>
            <a:pPr marL="171450" indent="-171450">
              <a:buFont typeface="Arial" panose="020B0604020202020204" pitchFamily="34" charset="0"/>
              <a:buChar char="•"/>
            </a:pPr>
            <a:r>
              <a:rPr lang="en-GB" sz="1200" dirty="0" smtClean="0"/>
              <a:t>High power and machinery costs above benchmark figures</a:t>
            </a:r>
          </a:p>
          <a:p>
            <a:pPr marL="171450" indent="-171450">
              <a:buFont typeface="Arial" panose="020B0604020202020204" pitchFamily="34" charset="0"/>
              <a:buChar char="•"/>
            </a:pPr>
            <a:r>
              <a:rPr lang="en-GB" sz="1200" dirty="0" smtClean="0"/>
              <a:t>Footpaths through farmyards</a:t>
            </a:r>
          </a:p>
          <a:p>
            <a:pPr marL="171450" indent="-171450">
              <a:buFont typeface="Arial" panose="020B0604020202020204" pitchFamily="34" charset="0"/>
              <a:buChar char="•"/>
            </a:pPr>
            <a:r>
              <a:rPr lang="en-GB" sz="1200" dirty="0" smtClean="0"/>
              <a:t>Lack of organic abattoir and processing</a:t>
            </a:r>
          </a:p>
          <a:p>
            <a:pPr marL="171450" indent="-171450">
              <a:buFont typeface="Arial" panose="020B0604020202020204" pitchFamily="34" charset="0"/>
              <a:buChar char="•"/>
            </a:pPr>
            <a:r>
              <a:rPr lang="en-GB" sz="1200" dirty="0" smtClean="0"/>
              <a:t>Increasing rents</a:t>
            </a:r>
          </a:p>
          <a:p>
            <a:pPr marL="171450" indent="-171450">
              <a:buFont typeface="Arial" panose="020B0604020202020204" pitchFamily="34" charset="0"/>
              <a:buChar char="•"/>
            </a:pPr>
            <a:r>
              <a:rPr lang="en-GB" sz="1200" dirty="0" smtClean="0"/>
              <a:t>Succession and support for young farmers</a:t>
            </a:r>
          </a:p>
          <a:p>
            <a:pPr marL="171450" indent="-171450">
              <a:buFont typeface="Arial" panose="020B0604020202020204" pitchFamily="34" charset="0"/>
              <a:buChar char="•"/>
            </a:pPr>
            <a:r>
              <a:rPr lang="en-GB" sz="1200" dirty="0" smtClean="0"/>
              <a:t>Support for diversification</a:t>
            </a:r>
          </a:p>
          <a:p>
            <a:pPr marL="171450" indent="-171450">
              <a:buFont typeface="Arial" panose="020B0604020202020204" pitchFamily="34" charset="0"/>
              <a:buChar char="•"/>
            </a:pPr>
            <a:r>
              <a:rPr lang="en-GB" sz="1200" dirty="0" smtClean="0"/>
              <a:t>Branding and marketing of local products</a:t>
            </a:r>
          </a:p>
          <a:p>
            <a:pPr marL="171450" indent="-171450">
              <a:buFont typeface="Arial" panose="020B0604020202020204" pitchFamily="34" charset="0"/>
              <a:buChar char="•"/>
            </a:pPr>
            <a:r>
              <a:rPr lang="en-GB" sz="1200" dirty="0" smtClean="0"/>
              <a:t>Broadband, mobile and IT issues</a:t>
            </a:r>
          </a:p>
          <a:p>
            <a:pPr marL="171450" indent="-171450">
              <a:buFont typeface="Arial" panose="020B0604020202020204" pitchFamily="34" charset="0"/>
              <a:buChar char="•"/>
            </a:pPr>
            <a:r>
              <a:rPr lang="en-GB" sz="1200" dirty="0" smtClean="0"/>
              <a:t>Innovation and infrastructure</a:t>
            </a:r>
          </a:p>
          <a:p>
            <a:endParaRPr lang="en-GB" dirty="0"/>
          </a:p>
        </p:txBody>
      </p:sp>
      <p:sp>
        <p:nvSpPr>
          <p:cNvPr id="4" name="Slide Number Placeholder 3"/>
          <p:cNvSpPr>
            <a:spLocks noGrp="1"/>
          </p:cNvSpPr>
          <p:nvPr>
            <p:ph type="sldNum" sz="quarter" idx="10"/>
          </p:nvPr>
        </p:nvSpPr>
        <p:spPr/>
        <p:txBody>
          <a:bodyPr/>
          <a:lstStyle/>
          <a:p>
            <a:fld id="{C62B55C4-257E-4E53-9494-20108F787270}" type="slidenum">
              <a:rPr lang="en-GB" smtClean="0"/>
              <a:t>7</a:t>
            </a:fld>
            <a:endParaRPr lang="en-GB"/>
          </a:p>
        </p:txBody>
      </p:sp>
    </p:spTree>
    <p:extLst>
      <p:ext uri="{BB962C8B-B14F-4D97-AF65-F5344CB8AC3E}">
        <p14:creationId xmlns:p14="http://schemas.microsoft.com/office/powerpoint/2010/main" val="1201611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20CDCE-8924-4A84-B02D-0237DEC8F21B}" type="datetimeFigureOut">
              <a:rPr lang="en-GB" smtClean="0"/>
              <a:t>15/07/2015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EAD7E7-1923-4E99-9857-81F28BF540DA}" type="slidenum">
              <a:rPr lang="en-GB" smtClean="0"/>
              <a:t>‹#›</a:t>
            </a:fld>
            <a:endParaRPr lang="en-GB" dirty="0"/>
          </a:p>
        </p:txBody>
      </p:sp>
    </p:spTree>
    <p:extLst>
      <p:ext uri="{BB962C8B-B14F-4D97-AF65-F5344CB8AC3E}">
        <p14:creationId xmlns:p14="http://schemas.microsoft.com/office/powerpoint/2010/main" val="25632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20CDCE-8924-4A84-B02D-0237DEC8F21B}" type="datetimeFigureOut">
              <a:rPr lang="en-GB" smtClean="0"/>
              <a:t>15/07/2015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EAD7E7-1923-4E99-9857-81F28BF540DA}" type="slidenum">
              <a:rPr lang="en-GB" smtClean="0"/>
              <a:t>‹#›</a:t>
            </a:fld>
            <a:endParaRPr lang="en-GB" dirty="0"/>
          </a:p>
        </p:txBody>
      </p:sp>
    </p:spTree>
    <p:extLst>
      <p:ext uri="{BB962C8B-B14F-4D97-AF65-F5344CB8AC3E}">
        <p14:creationId xmlns:p14="http://schemas.microsoft.com/office/powerpoint/2010/main" val="2339027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20CDCE-8924-4A84-B02D-0237DEC8F21B}" type="datetimeFigureOut">
              <a:rPr lang="en-GB" smtClean="0"/>
              <a:t>15/07/2015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EAD7E7-1923-4E99-9857-81F28BF540DA}" type="slidenum">
              <a:rPr lang="en-GB" smtClean="0"/>
              <a:t>‹#›</a:t>
            </a:fld>
            <a:endParaRPr lang="en-GB" dirty="0"/>
          </a:p>
        </p:txBody>
      </p:sp>
    </p:spTree>
    <p:extLst>
      <p:ext uri="{BB962C8B-B14F-4D97-AF65-F5344CB8AC3E}">
        <p14:creationId xmlns:p14="http://schemas.microsoft.com/office/powerpoint/2010/main" val="232896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20CDCE-8924-4A84-B02D-0237DEC8F21B}" type="datetimeFigureOut">
              <a:rPr lang="en-GB" smtClean="0"/>
              <a:t>15/07/2015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EAD7E7-1923-4E99-9857-81F28BF540DA}" type="slidenum">
              <a:rPr lang="en-GB" smtClean="0"/>
              <a:t>‹#›</a:t>
            </a:fld>
            <a:endParaRPr lang="en-GB" dirty="0"/>
          </a:p>
        </p:txBody>
      </p:sp>
    </p:spTree>
    <p:extLst>
      <p:ext uri="{BB962C8B-B14F-4D97-AF65-F5344CB8AC3E}">
        <p14:creationId xmlns:p14="http://schemas.microsoft.com/office/powerpoint/2010/main" val="1114939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20CDCE-8924-4A84-B02D-0237DEC8F21B}" type="datetimeFigureOut">
              <a:rPr lang="en-GB" smtClean="0"/>
              <a:t>15/07/2015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EAD7E7-1923-4E99-9857-81F28BF540DA}" type="slidenum">
              <a:rPr lang="en-GB" smtClean="0"/>
              <a:t>‹#›</a:t>
            </a:fld>
            <a:endParaRPr lang="en-GB" dirty="0"/>
          </a:p>
        </p:txBody>
      </p:sp>
    </p:spTree>
    <p:extLst>
      <p:ext uri="{BB962C8B-B14F-4D97-AF65-F5344CB8AC3E}">
        <p14:creationId xmlns:p14="http://schemas.microsoft.com/office/powerpoint/2010/main" val="354801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20CDCE-8924-4A84-B02D-0237DEC8F21B}" type="datetimeFigureOut">
              <a:rPr lang="en-GB" smtClean="0"/>
              <a:t>15/07/2015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0EAD7E7-1923-4E99-9857-81F28BF540DA}" type="slidenum">
              <a:rPr lang="en-GB" smtClean="0"/>
              <a:t>‹#›</a:t>
            </a:fld>
            <a:endParaRPr lang="en-GB" dirty="0"/>
          </a:p>
        </p:txBody>
      </p:sp>
    </p:spTree>
    <p:extLst>
      <p:ext uri="{BB962C8B-B14F-4D97-AF65-F5344CB8AC3E}">
        <p14:creationId xmlns:p14="http://schemas.microsoft.com/office/powerpoint/2010/main" val="208951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20CDCE-8924-4A84-B02D-0237DEC8F21B}" type="datetimeFigureOut">
              <a:rPr lang="en-GB" smtClean="0"/>
              <a:t>15/07/2015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0EAD7E7-1923-4E99-9857-81F28BF540DA}" type="slidenum">
              <a:rPr lang="en-GB" smtClean="0"/>
              <a:t>‹#›</a:t>
            </a:fld>
            <a:endParaRPr lang="en-GB" dirty="0"/>
          </a:p>
        </p:txBody>
      </p:sp>
    </p:spTree>
    <p:extLst>
      <p:ext uri="{BB962C8B-B14F-4D97-AF65-F5344CB8AC3E}">
        <p14:creationId xmlns:p14="http://schemas.microsoft.com/office/powerpoint/2010/main" val="344639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20CDCE-8924-4A84-B02D-0237DEC8F21B}" type="datetimeFigureOut">
              <a:rPr lang="en-GB" smtClean="0"/>
              <a:t>15/07/2015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0EAD7E7-1923-4E99-9857-81F28BF540DA}" type="slidenum">
              <a:rPr lang="en-GB" smtClean="0"/>
              <a:t>‹#›</a:t>
            </a:fld>
            <a:endParaRPr lang="en-GB" dirty="0"/>
          </a:p>
        </p:txBody>
      </p:sp>
    </p:spTree>
    <p:extLst>
      <p:ext uri="{BB962C8B-B14F-4D97-AF65-F5344CB8AC3E}">
        <p14:creationId xmlns:p14="http://schemas.microsoft.com/office/powerpoint/2010/main" val="2707647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0CDCE-8924-4A84-B02D-0237DEC8F21B}" type="datetimeFigureOut">
              <a:rPr lang="en-GB" smtClean="0"/>
              <a:t>15/07/2015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0EAD7E7-1923-4E99-9857-81F28BF540DA}" type="slidenum">
              <a:rPr lang="en-GB" smtClean="0"/>
              <a:t>‹#›</a:t>
            </a:fld>
            <a:endParaRPr lang="en-GB" dirty="0"/>
          </a:p>
        </p:txBody>
      </p:sp>
    </p:spTree>
    <p:extLst>
      <p:ext uri="{BB962C8B-B14F-4D97-AF65-F5344CB8AC3E}">
        <p14:creationId xmlns:p14="http://schemas.microsoft.com/office/powerpoint/2010/main" val="1547042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20CDCE-8924-4A84-B02D-0237DEC8F21B}" type="datetimeFigureOut">
              <a:rPr lang="en-GB" smtClean="0"/>
              <a:t>15/07/2015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0EAD7E7-1923-4E99-9857-81F28BF540DA}" type="slidenum">
              <a:rPr lang="en-GB" smtClean="0"/>
              <a:t>‹#›</a:t>
            </a:fld>
            <a:endParaRPr lang="en-GB" dirty="0"/>
          </a:p>
        </p:txBody>
      </p:sp>
    </p:spTree>
    <p:extLst>
      <p:ext uri="{BB962C8B-B14F-4D97-AF65-F5344CB8AC3E}">
        <p14:creationId xmlns:p14="http://schemas.microsoft.com/office/powerpoint/2010/main" val="1157652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20CDCE-8924-4A84-B02D-0237DEC8F21B}" type="datetimeFigureOut">
              <a:rPr lang="en-GB" smtClean="0"/>
              <a:t>15/07/2015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0EAD7E7-1923-4E99-9857-81F28BF540DA}" type="slidenum">
              <a:rPr lang="en-GB" smtClean="0"/>
              <a:t>‹#›</a:t>
            </a:fld>
            <a:endParaRPr lang="en-GB" dirty="0"/>
          </a:p>
        </p:txBody>
      </p:sp>
    </p:spTree>
    <p:extLst>
      <p:ext uri="{BB962C8B-B14F-4D97-AF65-F5344CB8AC3E}">
        <p14:creationId xmlns:p14="http://schemas.microsoft.com/office/powerpoint/2010/main" val="1838287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0CDCE-8924-4A84-B02D-0237DEC8F21B}" type="datetimeFigureOut">
              <a:rPr lang="en-GB" smtClean="0"/>
              <a:t>15/07/2015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AD7E7-1923-4E99-9857-81F28BF540DA}" type="slidenum">
              <a:rPr lang="en-GB" smtClean="0"/>
              <a:t>‹#›</a:t>
            </a:fld>
            <a:endParaRPr lang="en-GB" dirty="0"/>
          </a:p>
        </p:txBody>
      </p:sp>
    </p:spTree>
    <p:extLst>
      <p:ext uri="{BB962C8B-B14F-4D97-AF65-F5344CB8AC3E}">
        <p14:creationId xmlns:p14="http://schemas.microsoft.com/office/powerpoint/2010/main" val="1474947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paul.burgess@harrogate.gov.uk" TargetMode="External"/><Relationship Id="rId2" Type="http://schemas.openxmlformats.org/officeDocument/2006/relationships/hyperlink" Target="mailto:d.renwick@northyorkmoors.org.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333" y="548680"/>
            <a:ext cx="8904515" cy="5904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194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Key Outputs</a:t>
            </a:r>
            <a:endParaRPr lang="en-GB" u="sng" dirty="0"/>
          </a:p>
        </p:txBody>
      </p:sp>
      <p:sp>
        <p:nvSpPr>
          <p:cNvPr id="3" name="Content Placeholder 2"/>
          <p:cNvSpPr>
            <a:spLocks noGrp="1"/>
          </p:cNvSpPr>
          <p:nvPr>
            <p:ph idx="1"/>
          </p:nvPr>
        </p:nvSpPr>
        <p:spPr>
          <a:xfrm>
            <a:off x="467544" y="1614464"/>
            <a:ext cx="4762872" cy="4896543"/>
          </a:xfrm>
        </p:spPr>
        <p:txBody>
          <a:bodyPr>
            <a:normAutofit/>
          </a:bodyPr>
          <a:lstStyle/>
          <a:p>
            <a:r>
              <a:rPr lang="en-GB" sz="2000" dirty="0" smtClean="0"/>
              <a:t>50 Whole Farm Plans have been produced involving over 60 learners</a:t>
            </a:r>
          </a:p>
          <a:p>
            <a:pPr marL="0" indent="0">
              <a:buNone/>
            </a:pPr>
            <a:endParaRPr lang="en-GB" sz="2000" dirty="0" smtClean="0"/>
          </a:p>
          <a:p>
            <a:r>
              <a:rPr lang="en-GB" sz="2000" dirty="0" smtClean="0"/>
              <a:t>One-to-one support from environmental and business advisers</a:t>
            </a:r>
          </a:p>
          <a:p>
            <a:pPr marL="0" indent="0">
              <a:buNone/>
            </a:pPr>
            <a:endParaRPr lang="en-GB" sz="2000" dirty="0" smtClean="0"/>
          </a:p>
          <a:p>
            <a:r>
              <a:rPr lang="en-GB" sz="2000" dirty="0" smtClean="0"/>
              <a:t>Group meetings to share ideas during which common </a:t>
            </a:r>
            <a:r>
              <a:rPr lang="en-GB" sz="2000" dirty="0"/>
              <a:t>themes and feedback were given and issues were discussed between the farmers and advisers</a:t>
            </a:r>
            <a:endParaRPr lang="en-GB" sz="2000" dirty="0" smtClean="0"/>
          </a:p>
          <a:p>
            <a:endParaRPr lang="en-GB" sz="2000" dirty="0"/>
          </a:p>
          <a:p>
            <a:r>
              <a:rPr lang="en-GB" sz="2000" dirty="0" smtClean="0"/>
              <a:t>Final report including recommendations for further interventions</a:t>
            </a:r>
          </a:p>
          <a:p>
            <a:endParaRPr lang="en-GB" sz="2800" dirty="0" smtClean="0"/>
          </a:p>
        </p:txBody>
      </p:sp>
      <p:pic>
        <p:nvPicPr>
          <p:cNvPr id="5"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1320415"/>
            <a:ext cx="3528392" cy="2477140"/>
          </a:xfrm>
          <a:prstGeom prst="rect">
            <a:avLst/>
          </a:prstGeom>
          <a:ln w="28575">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4005064"/>
            <a:ext cx="3528392" cy="2505943"/>
          </a:xfrm>
          <a:prstGeom prst="rect">
            <a:avLst/>
          </a:prstGeom>
          <a:ln w="28575">
            <a:solidFill>
              <a:schemeClr val="tx1"/>
            </a:solidFill>
          </a:ln>
        </p:spPr>
      </p:pic>
    </p:spTree>
    <p:extLst>
      <p:ext uri="{BB962C8B-B14F-4D97-AF65-F5344CB8AC3E}">
        <p14:creationId xmlns:p14="http://schemas.microsoft.com/office/powerpoint/2010/main" val="3350888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Preliminary results</a:t>
            </a:r>
            <a:endParaRPr lang="en-GB" u="sng" dirty="0"/>
          </a:p>
        </p:txBody>
      </p:sp>
      <p:sp>
        <p:nvSpPr>
          <p:cNvPr id="3" name="Content Placeholder 2"/>
          <p:cNvSpPr>
            <a:spLocks noGrp="1"/>
          </p:cNvSpPr>
          <p:nvPr>
            <p:ph idx="1"/>
          </p:nvPr>
        </p:nvSpPr>
        <p:spPr>
          <a:xfrm>
            <a:off x="457200" y="1600200"/>
            <a:ext cx="4762872" cy="4525963"/>
          </a:xfrm>
        </p:spPr>
        <p:txBody>
          <a:bodyPr>
            <a:normAutofit lnSpcReduction="10000"/>
          </a:bodyPr>
          <a:lstStyle/>
          <a:p>
            <a:r>
              <a:rPr lang="en-GB" sz="1800" dirty="0" smtClean="0"/>
              <a:t>Environmental appraisals show that the farms contain a high density of nationally and internationally important conservation assets. </a:t>
            </a:r>
          </a:p>
          <a:p>
            <a:endParaRPr lang="en-GB" sz="1800" dirty="0"/>
          </a:p>
          <a:p>
            <a:r>
              <a:rPr lang="en-GB" sz="1800" dirty="0" smtClean="0"/>
              <a:t>Our farmers want to work with scientists and others to improve the productivity of their land and livestock </a:t>
            </a:r>
            <a:r>
              <a:rPr lang="en-GB" sz="1800" i="1" dirty="0" smtClean="0"/>
              <a:t>and </a:t>
            </a:r>
            <a:r>
              <a:rPr lang="en-GB" sz="1800" dirty="0" smtClean="0"/>
              <a:t>improve habitats for wildlife</a:t>
            </a:r>
          </a:p>
          <a:p>
            <a:endParaRPr lang="en-GB" sz="1800" dirty="0"/>
          </a:p>
          <a:p>
            <a:r>
              <a:rPr lang="en-GB" sz="1800" dirty="0" smtClean="0"/>
              <a:t>They want to invest in buildings, infrastructure and new technology to improve efficiency and profitability</a:t>
            </a:r>
          </a:p>
          <a:p>
            <a:endParaRPr lang="en-GB" sz="1800" dirty="0"/>
          </a:p>
          <a:p>
            <a:r>
              <a:rPr lang="en-GB" sz="1800" dirty="0" smtClean="0"/>
              <a:t>Diversification and new business ventures are on the agenda for many </a:t>
            </a:r>
          </a:p>
          <a:p>
            <a:endParaRPr lang="en-GB" sz="1800" dirty="0"/>
          </a:p>
          <a:p>
            <a:endParaRPr lang="en-GB" sz="1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3140968"/>
            <a:ext cx="3736679" cy="3436238"/>
          </a:xfrm>
          <a:prstGeom prst="rect">
            <a:avLst/>
          </a:prstGeom>
          <a:ln w="28575">
            <a:solidFill>
              <a:schemeClr val="tx1"/>
            </a:solidFill>
          </a:ln>
        </p:spPr>
      </p:pic>
    </p:spTree>
    <p:extLst>
      <p:ext uri="{BB962C8B-B14F-4D97-AF65-F5344CB8AC3E}">
        <p14:creationId xmlns:p14="http://schemas.microsoft.com/office/powerpoint/2010/main" val="3186555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Skills Gaps Identified</a:t>
            </a:r>
            <a:endParaRPr lang="en-GB" u="sng" dirty="0"/>
          </a:p>
        </p:txBody>
      </p:sp>
      <p:sp>
        <p:nvSpPr>
          <p:cNvPr id="3" name="Content Placeholder 2"/>
          <p:cNvSpPr>
            <a:spLocks noGrp="1"/>
          </p:cNvSpPr>
          <p:nvPr>
            <p:ph idx="1"/>
          </p:nvPr>
        </p:nvSpPr>
        <p:spPr/>
        <p:txBody>
          <a:bodyPr>
            <a:normAutofit fontScale="92500" lnSpcReduction="20000"/>
          </a:bodyPr>
          <a:lstStyle/>
          <a:p>
            <a:r>
              <a:rPr lang="en-GB" dirty="0"/>
              <a:t>Financial management including management recording, understanding accounts</a:t>
            </a:r>
          </a:p>
          <a:p>
            <a:r>
              <a:rPr lang="en-GB" dirty="0"/>
              <a:t>Business analysis and planning</a:t>
            </a:r>
          </a:p>
          <a:p>
            <a:r>
              <a:rPr lang="en-GB" dirty="0"/>
              <a:t>Marketing</a:t>
            </a:r>
          </a:p>
          <a:p>
            <a:r>
              <a:rPr lang="en-GB" dirty="0"/>
              <a:t>Improving IT skills – computer use, social media, </a:t>
            </a:r>
          </a:p>
          <a:p>
            <a:r>
              <a:rPr lang="en-GB" dirty="0"/>
              <a:t>Technical knowledge – soil management, crop management for production and wildlife, new crop and animal husbandry developments</a:t>
            </a:r>
          </a:p>
          <a:p>
            <a:r>
              <a:rPr lang="en-GB" dirty="0"/>
              <a:t>Technical training – safe use of pesticides, hedge laying, chainsaw use, ATV use, etc</a:t>
            </a:r>
            <a:r>
              <a:rPr lang="en-GB" dirty="0" smtClean="0"/>
              <a:t>.</a:t>
            </a:r>
            <a:endParaRPr lang="en-GB" dirty="0"/>
          </a:p>
        </p:txBody>
      </p:sp>
    </p:spTree>
    <p:extLst>
      <p:ext uri="{BB962C8B-B14F-4D97-AF65-F5344CB8AC3E}">
        <p14:creationId xmlns:p14="http://schemas.microsoft.com/office/powerpoint/2010/main" val="1150477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Key Barriers</a:t>
            </a:r>
            <a:endParaRPr lang="en-GB" u="sng" dirty="0"/>
          </a:p>
        </p:txBody>
      </p:sp>
      <p:sp>
        <p:nvSpPr>
          <p:cNvPr id="3" name="Content Placeholder 2"/>
          <p:cNvSpPr>
            <a:spLocks noGrp="1"/>
          </p:cNvSpPr>
          <p:nvPr>
            <p:ph idx="1"/>
          </p:nvPr>
        </p:nvSpPr>
        <p:spPr>
          <a:xfrm>
            <a:off x="457200" y="1600200"/>
            <a:ext cx="8229600" cy="4709120"/>
          </a:xfrm>
        </p:spPr>
        <p:txBody>
          <a:bodyPr>
            <a:normAutofit fontScale="70000" lnSpcReduction="20000"/>
          </a:bodyPr>
          <a:lstStyle/>
          <a:p>
            <a:pPr lvl="0"/>
            <a:r>
              <a:rPr lang="en-GB" dirty="0" smtClean="0"/>
              <a:t>Farmers lack </a:t>
            </a:r>
            <a:r>
              <a:rPr lang="en-GB" dirty="0"/>
              <a:t>of time </a:t>
            </a:r>
            <a:r>
              <a:rPr lang="en-GB" dirty="0" smtClean="0"/>
              <a:t>to </a:t>
            </a:r>
            <a:r>
              <a:rPr lang="en-GB" dirty="0"/>
              <a:t>invest in making the changes needed</a:t>
            </a:r>
          </a:p>
          <a:p>
            <a:pPr lvl="0"/>
            <a:r>
              <a:rPr lang="en-GB" dirty="0"/>
              <a:t>The traditional farming systems and a reluctance to change</a:t>
            </a:r>
          </a:p>
          <a:p>
            <a:pPr lvl="0"/>
            <a:r>
              <a:rPr lang="en-GB" dirty="0"/>
              <a:t>A lack of the right skills</a:t>
            </a:r>
          </a:p>
          <a:p>
            <a:pPr lvl="0"/>
            <a:r>
              <a:rPr lang="en-GB" dirty="0"/>
              <a:t>Need for advanced farming technical skills</a:t>
            </a:r>
          </a:p>
          <a:p>
            <a:pPr lvl="0"/>
            <a:r>
              <a:rPr lang="en-GB" dirty="0"/>
              <a:t>Farmers need support but lack of trust for, feel isolated and let down by “Government” and are wary of outside help</a:t>
            </a:r>
          </a:p>
          <a:p>
            <a:pPr lvl="0"/>
            <a:r>
              <a:rPr lang="en-GB" dirty="0"/>
              <a:t>Significant changes to </a:t>
            </a:r>
            <a:r>
              <a:rPr lang="en-GB" dirty="0" err="1" smtClean="0"/>
              <a:t>agri</a:t>
            </a:r>
            <a:r>
              <a:rPr lang="en-GB" dirty="0" smtClean="0"/>
              <a:t>-environment </a:t>
            </a:r>
            <a:r>
              <a:rPr lang="en-GB" dirty="0"/>
              <a:t>support </a:t>
            </a:r>
            <a:r>
              <a:rPr lang="en-GB" dirty="0" smtClean="0"/>
              <a:t>packages</a:t>
            </a:r>
          </a:p>
          <a:p>
            <a:r>
              <a:rPr lang="en-GB" dirty="0"/>
              <a:t>Small proportion would respond to formal training </a:t>
            </a:r>
            <a:r>
              <a:rPr lang="en-GB" dirty="0" smtClean="0"/>
              <a:t>but </a:t>
            </a:r>
            <a:r>
              <a:rPr lang="en-GB" dirty="0"/>
              <a:t>most would not</a:t>
            </a:r>
          </a:p>
          <a:p>
            <a:r>
              <a:rPr lang="en-GB" dirty="0" smtClean="0"/>
              <a:t>Subtle </a:t>
            </a:r>
            <a:r>
              <a:rPr lang="en-GB" dirty="0"/>
              <a:t>approach </a:t>
            </a:r>
            <a:r>
              <a:rPr lang="en-GB" dirty="0" smtClean="0"/>
              <a:t>needed </a:t>
            </a:r>
            <a:r>
              <a:rPr lang="en-GB" dirty="0"/>
              <a:t>to engage farmers using </a:t>
            </a:r>
            <a:r>
              <a:rPr lang="en-GB" dirty="0" smtClean="0"/>
              <a:t>networks and trusted </a:t>
            </a:r>
            <a:r>
              <a:rPr lang="en-GB" dirty="0"/>
              <a:t>intermediaries to </a:t>
            </a:r>
            <a:r>
              <a:rPr lang="en-GB" dirty="0" smtClean="0"/>
              <a:t>provide training </a:t>
            </a:r>
            <a:r>
              <a:rPr lang="en-GB" dirty="0"/>
              <a:t>and support </a:t>
            </a:r>
            <a:r>
              <a:rPr lang="en-GB" dirty="0" smtClean="0"/>
              <a:t>to </a:t>
            </a:r>
            <a:r>
              <a:rPr lang="en-GB" dirty="0"/>
              <a:t>help them to become more open to change and provide the new skills they need, working with relevant experts when needed</a:t>
            </a:r>
          </a:p>
          <a:p>
            <a:r>
              <a:rPr lang="en-GB" dirty="0"/>
              <a:t>Some capital investment on farms would help to stimulate engagement in training/knowledge exchange </a:t>
            </a:r>
            <a:r>
              <a:rPr lang="en-GB" dirty="0" smtClean="0"/>
              <a:t>activity</a:t>
            </a:r>
            <a:endParaRPr lang="en-GB" dirty="0"/>
          </a:p>
        </p:txBody>
      </p:sp>
    </p:spTree>
    <p:extLst>
      <p:ext uri="{BB962C8B-B14F-4D97-AF65-F5344CB8AC3E}">
        <p14:creationId xmlns:p14="http://schemas.microsoft.com/office/powerpoint/2010/main" val="2169881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u="sng" dirty="0" smtClean="0"/>
              <a:t>Preliminary findings</a:t>
            </a:r>
            <a:endParaRPr lang="en-GB" u="sng" dirty="0"/>
          </a:p>
        </p:txBody>
      </p:sp>
      <p:sp>
        <p:nvSpPr>
          <p:cNvPr id="8" name="Content Placeholder 7"/>
          <p:cNvSpPr>
            <a:spLocks noGrp="1"/>
          </p:cNvSpPr>
          <p:nvPr>
            <p:ph sz="half" idx="2"/>
          </p:nvPr>
        </p:nvSpPr>
        <p:spPr>
          <a:xfrm>
            <a:off x="395536" y="1340768"/>
            <a:ext cx="5976664" cy="5256584"/>
          </a:xfrm>
        </p:spPr>
        <p:txBody>
          <a:bodyPr>
            <a:normAutofit fontScale="92500" lnSpcReduction="20000"/>
          </a:bodyPr>
          <a:lstStyle/>
          <a:p>
            <a:r>
              <a:rPr lang="en-GB" sz="1800" dirty="0" smtClean="0"/>
              <a:t>Excellent </a:t>
            </a:r>
            <a:r>
              <a:rPr lang="en-GB" sz="1800" dirty="0"/>
              <a:t>process to go through but needs continuation via farmers </a:t>
            </a:r>
            <a:r>
              <a:rPr lang="en-GB" sz="1800" dirty="0" smtClean="0"/>
              <a:t>forum/network </a:t>
            </a:r>
            <a:r>
              <a:rPr lang="en-GB" sz="1800" dirty="0"/>
              <a:t>to maintain links with relevant organisations </a:t>
            </a:r>
          </a:p>
          <a:p>
            <a:endParaRPr lang="en-GB" sz="1800" dirty="0"/>
          </a:p>
          <a:p>
            <a:r>
              <a:rPr lang="en-GB" sz="1800" dirty="0"/>
              <a:t>Project generated lots of ‘learner’ registration paperwork</a:t>
            </a:r>
            <a:r>
              <a:rPr lang="en-GB" sz="1800" dirty="0" smtClean="0"/>
              <a:t>!</a:t>
            </a:r>
          </a:p>
          <a:p>
            <a:endParaRPr lang="en-GB" sz="1800" dirty="0"/>
          </a:p>
          <a:p>
            <a:r>
              <a:rPr lang="en-GB" sz="1800" dirty="0"/>
              <a:t>Timing needs considering – relating to the farming </a:t>
            </a:r>
            <a:r>
              <a:rPr lang="en-GB" sz="1800" dirty="0" smtClean="0"/>
              <a:t>year</a:t>
            </a:r>
          </a:p>
          <a:p>
            <a:endParaRPr lang="en-GB" sz="1800" dirty="0"/>
          </a:p>
          <a:p>
            <a:r>
              <a:rPr lang="en-GB" sz="1800" dirty="0"/>
              <a:t>Focused minds on future environmental and financial management of each farm</a:t>
            </a:r>
          </a:p>
          <a:p>
            <a:endParaRPr lang="en-GB" sz="1800" dirty="0"/>
          </a:p>
          <a:p>
            <a:r>
              <a:rPr lang="en-GB" sz="1800" dirty="0"/>
              <a:t>Brought out common themes</a:t>
            </a:r>
          </a:p>
          <a:p>
            <a:endParaRPr lang="en-GB" sz="1800" dirty="0"/>
          </a:p>
          <a:p>
            <a:r>
              <a:rPr lang="en-GB" sz="1800" dirty="0"/>
              <a:t>Gave an opportunity to have open discussion with experienced advisors</a:t>
            </a:r>
          </a:p>
          <a:p>
            <a:endParaRPr lang="en-GB" sz="1800" dirty="0" smtClean="0"/>
          </a:p>
          <a:p>
            <a:r>
              <a:rPr lang="en-GB" sz="1800" dirty="0" smtClean="0"/>
              <a:t>Produced </a:t>
            </a:r>
            <a:r>
              <a:rPr lang="en-GB" sz="1800" dirty="0"/>
              <a:t>a farm plan which can act as a catalyst for action and potential funding for projects in the future</a:t>
            </a:r>
          </a:p>
          <a:p>
            <a:endParaRPr lang="en-GB" sz="1800" dirty="0" smtClean="0"/>
          </a:p>
          <a:p>
            <a:r>
              <a:rPr lang="en-GB" sz="1800" dirty="0" smtClean="0"/>
              <a:t>A </a:t>
            </a:r>
            <a:r>
              <a:rPr lang="en-GB" sz="1800" dirty="0"/>
              <a:t>positive experience for all!</a:t>
            </a:r>
          </a:p>
          <a:p>
            <a:endParaRPr lang="en-GB"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1772816"/>
            <a:ext cx="2536380" cy="4509120"/>
          </a:xfrm>
          <a:prstGeom prst="rect">
            <a:avLst/>
          </a:prstGeom>
          <a:ln w="28575">
            <a:solidFill>
              <a:schemeClr val="tx1"/>
            </a:solidFill>
          </a:ln>
        </p:spPr>
      </p:pic>
    </p:spTree>
    <p:extLst>
      <p:ext uri="{BB962C8B-B14F-4D97-AF65-F5344CB8AC3E}">
        <p14:creationId xmlns:p14="http://schemas.microsoft.com/office/powerpoint/2010/main" val="2845082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052736"/>
            <a:ext cx="7774632" cy="3600400"/>
          </a:xfrm>
        </p:spPr>
        <p:txBody>
          <a:bodyPr>
            <a:normAutofit fontScale="90000"/>
          </a:bodyPr>
          <a:lstStyle/>
          <a:p>
            <a:r>
              <a:rPr lang="en-GB" i="1" dirty="0" smtClean="0"/>
              <a:t>“Very useful – as it has given the region’s hill farmers the opportunity to look at other ways of doing things – and has been thought provoking for the next farming generation.”</a:t>
            </a:r>
            <a:endParaRPr lang="en-GB" i="1" dirty="0"/>
          </a:p>
        </p:txBody>
      </p:sp>
      <p:sp>
        <p:nvSpPr>
          <p:cNvPr id="6" name="Subtitle 5"/>
          <p:cNvSpPr>
            <a:spLocks noGrp="1"/>
          </p:cNvSpPr>
          <p:nvPr>
            <p:ph type="subTitle" idx="1"/>
          </p:nvPr>
        </p:nvSpPr>
        <p:spPr>
          <a:xfrm>
            <a:off x="1403648" y="4941168"/>
            <a:ext cx="6400800" cy="1176536"/>
          </a:xfrm>
        </p:spPr>
        <p:txBody>
          <a:bodyPr/>
          <a:lstStyle/>
          <a:p>
            <a:r>
              <a:rPr lang="en-GB" dirty="0" smtClean="0"/>
              <a:t>Farmer involved in the Project</a:t>
            </a:r>
            <a:endParaRPr lang="en-GB" dirty="0"/>
          </a:p>
        </p:txBody>
      </p:sp>
    </p:spTree>
    <p:extLst>
      <p:ext uri="{BB962C8B-B14F-4D97-AF65-F5344CB8AC3E}">
        <p14:creationId xmlns:p14="http://schemas.microsoft.com/office/powerpoint/2010/main" val="3063379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u="sng" dirty="0" smtClean="0"/>
              <a:t>What </a:t>
            </a:r>
            <a:r>
              <a:rPr lang="en-GB" u="sng" dirty="0"/>
              <a:t>difference </a:t>
            </a:r>
            <a:r>
              <a:rPr lang="en-GB" u="sng" dirty="0" smtClean="0"/>
              <a:t>has the project made </a:t>
            </a:r>
            <a:r>
              <a:rPr lang="en-GB" u="sng" dirty="0"/>
              <a:t>to </a:t>
            </a:r>
            <a:r>
              <a:rPr lang="en-GB" u="sng" dirty="0" smtClean="0"/>
              <a:t>Yorkshire’s economy</a:t>
            </a:r>
            <a:r>
              <a:rPr lang="en-GB" u="sng" dirty="0"/>
              <a:t>?</a:t>
            </a:r>
            <a:br>
              <a:rPr lang="en-GB" u="sng" dirty="0"/>
            </a:br>
            <a:endParaRPr lang="en-GB" u="sng" dirty="0"/>
          </a:p>
        </p:txBody>
      </p:sp>
      <p:sp>
        <p:nvSpPr>
          <p:cNvPr id="3" name="Content Placeholder 2"/>
          <p:cNvSpPr>
            <a:spLocks noGrp="1"/>
          </p:cNvSpPr>
          <p:nvPr>
            <p:ph idx="1"/>
          </p:nvPr>
        </p:nvSpPr>
        <p:spPr>
          <a:xfrm>
            <a:off x="457200" y="1600200"/>
            <a:ext cx="4834880" cy="4525963"/>
          </a:xfrm>
        </p:spPr>
        <p:txBody>
          <a:bodyPr>
            <a:normAutofit fontScale="85000" lnSpcReduction="10000"/>
          </a:bodyPr>
          <a:lstStyle/>
          <a:p>
            <a:pPr marL="0" indent="0">
              <a:buNone/>
            </a:pPr>
            <a:r>
              <a:rPr lang="en-GB" sz="1800" dirty="0" smtClean="0"/>
              <a:t>The work has demonstrated that:</a:t>
            </a:r>
          </a:p>
          <a:p>
            <a:pPr marL="0" indent="0">
              <a:buNone/>
            </a:pPr>
            <a:endParaRPr lang="en-GB" sz="1800" dirty="0" smtClean="0"/>
          </a:p>
          <a:p>
            <a:r>
              <a:rPr lang="en-GB" sz="1800" dirty="0"/>
              <a:t>U</a:t>
            </a:r>
            <a:r>
              <a:rPr lang="en-GB" sz="1800" dirty="0" smtClean="0"/>
              <a:t>pland livestock farmers in the Moors and Dales  are ambitious. They want to grow and expand their businesses by embracing new technology and by exploiting advice to help them develop and refine their plans </a:t>
            </a:r>
          </a:p>
          <a:p>
            <a:endParaRPr lang="en-GB" sz="1800" dirty="0"/>
          </a:p>
          <a:p>
            <a:r>
              <a:rPr lang="en-GB" sz="1800" dirty="0" smtClean="0"/>
              <a:t>Farms in the Moors and Dales manage and maintain environmental assets that are of strategic importance to Yorkshire’s economy. They  include landscapes that are the foundation of tourism industry worth £millions each year, land that stores water and carbon that will help mitigate climate change, and  livestock that could form part of a low-carbon local food economy</a:t>
            </a:r>
          </a:p>
          <a:p>
            <a:pPr marL="0" indent="0">
              <a:buNone/>
            </a:pPr>
            <a:r>
              <a:rPr lang="en-GB" sz="1800" dirty="0" smtClean="0"/>
              <a:t>  </a:t>
            </a:r>
          </a:p>
          <a:p>
            <a:r>
              <a:rPr lang="en-GB" sz="1800" dirty="0" smtClean="0"/>
              <a:t>‘Traditional’ extensive farming in the uplands wants to   play a part in the LEP’s vision for Yorkshire’s C21 economy. Expanding the pilot project to other areas will help realise its potential </a:t>
            </a:r>
            <a:endParaRPr lang="en-GB" sz="1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3215724"/>
            <a:ext cx="3476138" cy="3498259"/>
          </a:xfrm>
          <a:prstGeom prst="rect">
            <a:avLst/>
          </a:prstGeom>
          <a:ln w="28575">
            <a:solidFill>
              <a:schemeClr val="tx1"/>
            </a:solidFill>
          </a:ln>
        </p:spPr>
      </p:pic>
    </p:spTree>
    <p:extLst>
      <p:ext uri="{BB962C8B-B14F-4D97-AF65-F5344CB8AC3E}">
        <p14:creationId xmlns:p14="http://schemas.microsoft.com/office/powerpoint/2010/main" val="989794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Unique!</a:t>
            </a:r>
            <a:endParaRPr lang="en-GB" u="sng" dirty="0"/>
          </a:p>
        </p:txBody>
      </p:sp>
      <p:sp>
        <p:nvSpPr>
          <p:cNvPr id="3" name="Content Placeholder 2"/>
          <p:cNvSpPr>
            <a:spLocks noGrp="1"/>
          </p:cNvSpPr>
          <p:nvPr>
            <p:ph idx="1"/>
          </p:nvPr>
        </p:nvSpPr>
        <p:spPr>
          <a:xfrm>
            <a:off x="457200" y="1600200"/>
            <a:ext cx="4186808" cy="4709120"/>
          </a:xfrm>
        </p:spPr>
        <p:txBody>
          <a:bodyPr>
            <a:normAutofit fontScale="85000" lnSpcReduction="10000"/>
          </a:bodyPr>
          <a:lstStyle/>
          <a:p>
            <a:r>
              <a:rPr lang="en-GB" dirty="0" smtClean="0"/>
              <a:t>One of the only projects nationally to provide this type of practical integrated business and environmental support that is farmer friendly</a:t>
            </a:r>
          </a:p>
          <a:p>
            <a:endParaRPr lang="en-GB" dirty="0"/>
          </a:p>
          <a:p>
            <a:r>
              <a:rPr lang="en-GB" dirty="0" smtClean="0"/>
              <a:t>Good for YNYER LEP</a:t>
            </a:r>
            <a:r>
              <a:rPr lang="en-GB" dirty="0"/>
              <a:t> </a:t>
            </a:r>
            <a:r>
              <a:rPr lang="en-GB" dirty="0" smtClean="0"/>
              <a:t>as one of the most rural LEPs to be taking this forward and leading the way linked to its SEP priorities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1772816"/>
            <a:ext cx="4283106" cy="3426485"/>
          </a:xfrm>
          <a:prstGeom prst="rect">
            <a:avLst/>
          </a:prstGeom>
          <a:ln w="28575">
            <a:solidFill>
              <a:schemeClr val="tx1"/>
            </a:solidFill>
          </a:ln>
        </p:spPr>
      </p:pic>
    </p:spTree>
    <p:extLst>
      <p:ext uri="{BB962C8B-B14F-4D97-AF65-F5344CB8AC3E}">
        <p14:creationId xmlns:p14="http://schemas.microsoft.com/office/powerpoint/2010/main" val="3500456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t>Disseminating the results</a:t>
            </a:r>
            <a:br>
              <a:rPr lang="en-GB" u="sng" dirty="0"/>
            </a:br>
            <a:endParaRPr lang="en-GB" u="sng" dirty="0"/>
          </a:p>
        </p:txBody>
      </p:sp>
      <p:sp>
        <p:nvSpPr>
          <p:cNvPr id="3" name="Content Placeholder 2"/>
          <p:cNvSpPr>
            <a:spLocks noGrp="1"/>
          </p:cNvSpPr>
          <p:nvPr>
            <p:ph idx="1"/>
          </p:nvPr>
        </p:nvSpPr>
        <p:spPr>
          <a:xfrm>
            <a:off x="457200" y="1268760"/>
            <a:ext cx="8229600" cy="5184576"/>
          </a:xfrm>
        </p:spPr>
        <p:txBody>
          <a:bodyPr>
            <a:normAutofit/>
          </a:bodyPr>
          <a:lstStyle/>
          <a:p>
            <a:r>
              <a:rPr lang="en-GB" sz="2000" dirty="0" smtClean="0"/>
              <a:t>Full project report available shortly – executive summary available now!</a:t>
            </a:r>
          </a:p>
          <a:p>
            <a:endParaRPr lang="en-GB" sz="2000" dirty="0" smtClean="0"/>
          </a:p>
          <a:p>
            <a:r>
              <a:rPr lang="en-GB" sz="2000" dirty="0" smtClean="0"/>
              <a:t>Project partners will continue working with farmer clients to implement recommendations in the Plans as resources allow, but more support needed</a:t>
            </a:r>
          </a:p>
          <a:p>
            <a:endParaRPr lang="en-GB" sz="2000" dirty="0" smtClean="0"/>
          </a:p>
          <a:p>
            <a:r>
              <a:rPr lang="en-GB" sz="2000" dirty="0" smtClean="0"/>
              <a:t>We now need funding to</a:t>
            </a:r>
            <a:r>
              <a:rPr lang="en-GB" sz="2000" dirty="0"/>
              <a:t> </a:t>
            </a:r>
            <a:r>
              <a:rPr lang="en-GB" sz="2000" dirty="0" smtClean="0"/>
              <a:t>support </a:t>
            </a:r>
            <a:endParaRPr lang="en-GB" sz="2000" dirty="0"/>
          </a:p>
          <a:p>
            <a:pPr marL="0" indent="0">
              <a:buNone/>
            </a:pPr>
            <a:r>
              <a:rPr lang="en-GB" sz="2000" dirty="0" smtClean="0"/>
              <a:t>       implementation of both elements</a:t>
            </a:r>
          </a:p>
          <a:p>
            <a:pPr marL="0" indent="0">
              <a:buNone/>
            </a:pPr>
            <a:endParaRPr lang="en-GB" sz="2000" dirty="0" smtClean="0"/>
          </a:p>
          <a:p>
            <a:r>
              <a:rPr lang="en-GB" sz="2000" dirty="0" smtClean="0"/>
              <a:t>‘How to’ information </a:t>
            </a:r>
          </a:p>
          <a:p>
            <a:pPr marL="0" indent="0">
              <a:buNone/>
            </a:pPr>
            <a:r>
              <a:rPr lang="en-GB" sz="2000" dirty="0" smtClean="0"/>
              <a:t>        available via </a:t>
            </a:r>
          </a:p>
          <a:p>
            <a:pPr marL="0" indent="0">
              <a:buNone/>
            </a:pPr>
            <a:r>
              <a:rPr lang="en-GB" sz="2000" dirty="0"/>
              <a:t> </a:t>
            </a:r>
            <a:r>
              <a:rPr lang="en-GB" sz="2000" dirty="0" smtClean="0"/>
              <a:t>       </a:t>
            </a:r>
            <a:r>
              <a:rPr lang="en-GB" sz="2000" dirty="0" smtClean="0">
                <a:hlinkClick r:id="rId2"/>
              </a:rPr>
              <a:t>d.renwick@northyorkmoors.org.uk</a:t>
            </a:r>
            <a:endParaRPr lang="en-GB" sz="2000" dirty="0" smtClean="0"/>
          </a:p>
          <a:p>
            <a:pPr marL="0" indent="0">
              <a:buNone/>
            </a:pPr>
            <a:r>
              <a:rPr lang="en-GB" sz="2000" dirty="0" smtClean="0"/>
              <a:t>        </a:t>
            </a:r>
            <a:r>
              <a:rPr lang="en-GB" sz="2000" dirty="0" smtClean="0">
                <a:hlinkClick r:id="rId3"/>
              </a:rPr>
              <a:t>paul.burgess@harrogate.gov.uk</a:t>
            </a:r>
            <a:endParaRPr lang="en-GB" sz="2000" dirty="0" smtClean="0"/>
          </a:p>
        </p:txBody>
      </p:sp>
      <p:sp>
        <p:nvSpPr>
          <p:cNvPr id="5" name="TextBox 4"/>
          <p:cNvSpPr txBox="1"/>
          <p:nvPr/>
        </p:nvSpPr>
        <p:spPr>
          <a:xfrm>
            <a:off x="4925099" y="4424535"/>
            <a:ext cx="129614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Whole Farm Plans</a:t>
            </a:r>
            <a:endParaRPr lang="en-GB" dirty="0"/>
          </a:p>
        </p:txBody>
      </p:sp>
      <p:sp>
        <p:nvSpPr>
          <p:cNvPr id="6" name="TextBox 5"/>
          <p:cNvSpPr txBox="1"/>
          <p:nvPr/>
        </p:nvSpPr>
        <p:spPr>
          <a:xfrm>
            <a:off x="6941323" y="4424534"/>
            <a:ext cx="145404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Whole Farm Support</a:t>
            </a:r>
            <a:endParaRPr lang="en-GB" dirty="0"/>
          </a:p>
        </p:txBody>
      </p:sp>
      <p:sp>
        <p:nvSpPr>
          <p:cNvPr id="7" name="TextBox 6"/>
          <p:cNvSpPr txBox="1"/>
          <p:nvPr/>
        </p:nvSpPr>
        <p:spPr>
          <a:xfrm>
            <a:off x="4925099" y="3447781"/>
            <a:ext cx="347026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Farmer Driven Network</a:t>
            </a:r>
            <a:endParaRPr lang="en-GB" dirty="0"/>
          </a:p>
        </p:txBody>
      </p:sp>
      <p:sp>
        <p:nvSpPr>
          <p:cNvPr id="8" name="TextBox 7"/>
          <p:cNvSpPr txBox="1"/>
          <p:nvPr/>
        </p:nvSpPr>
        <p:spPr>
          <a:xfrm>
            <a:off x="4925099" y="5740878"/>
            <a:ext cx="347026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Farmer Support Clusters</a:t>
            </a:r>
            <a:endParaRPr lang="en-GB" dirty="0"/>
          </a:p>
        </p:txBody>
      </p:sp>
      <p:sp>
        <p:nvSpPr>
          <p:cNvPr id="12" name="Up-Down Arrow 11"/>
          <p:cNvSpPr/>
          <p:nvPr/>
        </p:nvSpPr>
        <p:spPr>
          <a:xfrm flipH="1">
            <a:off x="5497275" y="3817114"/>
            <a:ext cx="350325" cy="60742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Up-Down Arrow 12"/>
          <p:cNvSpPr/>
          <p:nvPr/>
        </p:nvSpPr>
        <p:spPr>
          <a:xfrm flipH="1">
            <a:off x="7392110" y="3817111"/>
            <a:ext cx="350325" cy="60742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Up-Down Arrow 13"/>
          <p:cNvSpPr/>
          <p:nvPr/>
        </p:nvSpPr>
        <p:spPr>
          <a:xfrm flipH="1">
            <a:off x="5497274" y="5109445"/>
            <a:ext cx="350325" cy="60742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Up-Down Arrow 14"/>
          <p:cNvSpPr/>
          <p:nvPr/>
        </p:nvSpPr>
        <p:spPr>
          <a:xfrm flipH="1">
            <a:off x="7389174" y="5109445"/>
            <a:ext cx="350325" cy="60742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Left-Right Arrow 16"/>
          <p:cNvSpPr/>
          <p:nvPr/>
        </p:nvSpPr>
        <p:spPr>
          <a:xfrm>
            <a:off x="6221243" y="4509120"/>
            <a:ext cx="720080" cy="43204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9808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836712"/>
            <a:ext cx="7772400" cy="1470025"/>
          </a:xfrm>
        </p:spPr>
        <p:txBody>
          <a:bodyPr/>
          <a:lstStyle/>
          <a:p>
            <a:r>
              <a:rPr lang="en-GB" u="sng" dirty="0" smtClean="0"/>
              <a:t>Thank you – Any Questions?</a:t>
            </a:r>
            <a:endParaRPr lang="en-GB" u="sng"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2529302"/>
            <a:ext cx="4932040" cy="3699030"/>
          </a:xfrm>
          <a:prstGeom prst="rect">
            <a:avLst/>
          </a:prstGeom>
          <a:ln w="28575">
            <a:solidFill>
              <a:schemeClr val="tx1"/>
            </a:solidFill>
          </a:ln>
        </p:spPr>
      </p:pic>
    </p:spTree>
    <p:extLst>
      <p:ext uri="{BB962C8B-B14F-4D97-AF65-F5344CB8AC3E}">
        <p14:creationId xmlns:p14="http://schemas.microsoft.com/office/powerpoint/2010/main" val="2524886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2933" y="0"/>
            <a:ext cx="7772400" cy="1470025"/>
          </a:xfrm>
        </p:spPr>
        <p:txBody>
          <a:bodyPr>
            <a:normAutofit fontScale="90000"/>
          </a:bodyPr>
          <a:lstStyle/>
          <a:p>
            <a:r>
              <a:rPr lang="en-GB" b="1" dirty="0" smtClean="0"/>
              <a:t>Dales and Moors Farm Innovation Project: Whole Farm Planning</a:t>
            </a:r>
            <a:endParaRPr lang="en-GB"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3855" y="5646795"/>
            <a:ext cx="1820121" cy="697681"/>
          </a:xfrm>
          <a:prstGeom prst="rect">
            <a:avLst/>
          </a:prstGeom>
          <a:ln w="19050">
            <a:solidFill>
              <a:schemeClr val="tx1"/>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3763" y="5682033"/>
            <a:ext cx="983212" cy="945746"/>
          </a:xfrm>
          <a:prstGeom prst="rect">
            <a:avLst/>
          </a:prstGeom>
          <a:ln w="19050">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716" y="5646795"/>
            <a:ext cx="1028434" cy="945746"/>
          </a:xfrm>
          <a:prstGeom prst="rect">
            <a:avLst/>
          </a:prstGeom>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4554076" y="5647030"/>
            <a:ext cx="1184550" cy="732451"/>
          </a:xfrm>
          <a:prstGeom prst="rect">
            <a:avLst/>
          </a:prstGeom>
          <a:ln w="19050">
            <a:solidFill>
              <a:schemeClr val="tx1"/>
            </a:solidFill>
          </a:ln>
        </p:spPr>
      </p:pic>
      <p:pic>
        <p:nvPicPr>
          <p:cNvPr id="10" name="Picture 9"/>
          <p:cNvPicPr/>
          <p:nvPr/>
        </p:nvPicPr>
        <p:blipFill>
          <a:blip r:embed="rId6" cstate="print">
            <a:extLst>
              <a:ext uri="{28A0092B-C50C-407E-A947-70E740481C1C}">
                <a14:useLocalDpi xmlns:a14="http://schemas.microsoft.com/office/drawing/2010/main" val="0"/>
              </a:ext>
            </a:extLst>
          </a:blip>
          <a:stretch>
            <a:fillRect/>
          </a:stretch>
        </p:blipFill>
        <p:spPr>
          <a:xfrm>
            <a:off x="5890233" y="5646862"/>
            <a:ext cx="1156796" cy="1080383"/>
          </a:xfrm>
          <a:prstGeom prst="rect">
            <a:avLst/>
          </a:prstGeom>
          <a:ln w="19050">
            <a:solidFill>
              <a:schemeClr val="tx1"/>
            </a:solidFill>
          </a:ln>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5070" y="1685224"/>
            <a:ext cx="6579298" cy="3700855"/>
          </a:xfrm>
          <a:prstGeom prst="rect">
            <a:avLst/>
          </a:prstGeom>
          <a:ln w="28575">
            <a:solidFill>
              <a:schemeClr val="tx1"/>
            </a:solidFill>
          </a:ln>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4403" y="5646795"/>
            <a:ext cx="1788453" cy="697448"/>
          </a:xfrm>
          <a:prstGeom prst="rect">
            <a:avLst/>
          </a:prstGeom>
          <a:ln w="19050">
            <a:solidFill>
              <a:schemeClr val="tx1"/>
            </a:solidFill>
          </a:ln>
        </p:spPr>
      </p:pic>
    </p:spTree>
    <p:extLst>
      <p:ext uri="{BB962C8B-B14F-4D97-AF65-F5344CB8AC3E}">
        <p14:creationId xmlns:p14="http://schemas.microsoft.com/office/powerpoint/2010/main" val="1213315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333" y="548680"/>
            <a:ext cx="8904515" cy="5904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02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5984" y="2916870"/>
            <a:ext cx="5294462" cy="1120505"/>
          </a:xfrm>
        </p:spPr>
        <p:txBody>
          <a:bodyPr/>
          <a:lstStyle/>
          <a:p>
            <a:r>
              <a:rPr lang="en-GB" dirty="0" smtClean="0"/>
              <a:t>Funded through:</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8151" y="4515029"/>
            <a:ext cx="1213866" cy="16885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3767" y="4440357"/>
            <a:ext cx="1413762" cy="1763265"/>
          </a:xfrm>
          <a:prstGeom prst="rect">
            <a:avLst/>
          </a:prstGeom>
        </p:spPr>
      </p:pic>
      <p:sp>
        <p:nvSpPr>
          <p:cNvPr id="7" name="Title 1"/>
          <p:cNvSpPr txBox="1">
            <a:spLocks/>
          </p:cNvSpPr>
          <p:nvPr/>
        </p:nvSpPr>
        <p:spPr>
          <a:xfrm>
            <a:off x="1515983" y="402905"/>
            <a:ext cx="5294462" cy="11205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t>Supported by:</a:t>
            </a:r>
            <a:endParaRPr lang="en-GB" dirty="0"/>
          </a:p>
        </p:txBody>
      </p:sp>
      <p:sp>
        <p:nvSpPr>
          <p:cNvPr id="3" name="Rectangle 2"/>
          <p:cNvSpPr>
            <a:spLocks noChangeArrowheads="1"/>
          </p:cNvSpPr>
          <p:nvPr/>
        </p:nvSpPr>
        <p:spPr bwMode="auto">
          <a:xfrm>
            <a:off x="2277374" y="181639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4965" y="1648412"/>
            <a:ext cx="1785129" cy="11434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7440" y="1797673"/>
            <a:ext cx="2798083" cy="1119196"/>
          </a:xfrm>
          <a:prstGeom prst="rect">
            <a:avLst/>
          </a:prstGeom>
        </p:spPr>
      </p:pic>
      <p:sp>
        <p:nvSpPr>
          <p:cNvPr id="8" name="TextBox 7"/>
          <p:cNvSpPr txBox="1"/>
          <p:nvPr/>
        </p:nvSpPr>
        <p:spPr>
          <a:xfrm>
            <a:off x="7020272" y="5157192"/>
            <a:ext cx="1824354" cy="1446550"/>
          </a:xfrm>
          <a:prstGeom prst="rect">
            <a:avLst/>
          </a:prstGeom>
          <a:noFill/>
        </p:spPr>
        <p:txBody>
          <a:bodyPr wrap="square" rtlCol="0">
            <a:spAutoFit/>
          </a:bodyPr>
          <a:lstStyle/>
          <a:p>
            <a:pPr algn="ctr"/>
            <a:r>
              <a:rPr lang="en-GB" sz="4400" b="1" dirty="0" smtClean="0"/>
              <a:t>Thank you!!</a:t>
            </a:r>
            <a:endParaRPr lang="en-GB" sz="4400" b="1" dirty="0"/>
          </a:p>
        </p:txBody>
      </p:sp>
    </p:spTree>
    <p:extLst>
      <p:ext uri="{BB962C8B-B14F-4D97-AF65-F5344CB8AC3E}">
        <p14:creationId xmlns:p14="http://schemas.microsoft.com/office/powerpoint/2010/main" val="2316973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18856" cy="994122"/>
          </a:xfrm>
        </p:spPr>
        <p:txBody>
          <a:bodyPr>
            <a:normAutofit fontScale="90000"/>
          </a:bodyPr>
          <a:lstStyle/>
          <a:p>
            <a:r>
              <a:rPr lang="en-GB" u="sng" dirty="0" smtClean="0"/>
              <a:t>Presentation outline</a:t>
            </a:r>
            <a:endParaRPr lang="en-GB" u="sng" dirty="0"/>
          </a:p>
        </p:txBody>
      </p:sp>
      <p:sp>
        <p:nvSpPr>
          <p:cNvPr id="3" name="Content Placeholder 2"/>
          <p:cNvSpPr>
            <a:spLocks noGrp="1"/>
          </p:cNvSpPr>
          <p:nvPr>
            <p:ph idx="1"/>
          </p:nvPr>
        </p:nvSpPr>
        <p:spPr>
          <a:xfrm>
            <a:off x="323528" y="1556792"/>
            <a:ext cx="4896544" cy="4525963"/>
          </a:xfrm>
        </p:spPr>
        <p:txBody>
          <a:bodyPr>
            <a:normAutofit/>
          </a:bodyPr>
          <a:lstStyle/>
          <a:p>
            <a:pPr lvl="0"/>
            <a:endParaRPr lang="en-GB" sz="1800" dirty="0" smtClean="0"/>
          </a:p>
          <a:p>
            <a:pPr lvl="0"/>
            <a:r>
              <a:rPr lang="en-GB" sz="1800" dirty="0" smtClean="0"/>
              <a:t>The </a:t>
            </a:r>
            <a:r>
              <a:rPr lang="en-GB" sz="1800" dirty="0"/>
              <a:t>project plan and </a:t>
            </a:r>
            <a:r>
              <a:rPr lang="en-GB" sz="1800" dirty="0" smtClean="0"/>
              <a:t>implementation</a:t>
            </a:r>
          </a:p>
          <a:p>
            <a:pPr marL="0" lvl="0" indent="0">
              <a:buNone/>
            </a:pPr>
            <a:endParaRPr lang="en-GB" sz="1800" dirty="0" smtClean="0"/>
          </a:p>
          <a:p>
            <a:r>
              <a:rPr lang="en-GB" sz="1800" dirty="0"/>
              <a:t>Summary of preliminary results and </a:t>
            </a:r>
            <a:r>
              <a:rPr lang="en-GB" sz="1800" dirty="0" smtClean="0"/>
              <a:t>findings</a:t>
            </a:r>
          </a:p>
          <a:p>
            <a:pPr marL="0" indent="0">
              <a:buNone/>
            </a:pPr>
            <a:endParaRPr lang="en-GB" sz="1800" dirty="0"/>
          </a:p>
          <a:p>
            <a:r>
              <a:rPr lang="en-GB" sz="1800" dirty="0" smtClean="0"/>
              <a:t>Impact: what difference has the project </a:t>
            </a:r>
          </a:p>
          <a:p>
            <a:pPr marL="0" indent="0">
              <a:buNone/>
            </a:pPr>
            <a:r>
              <a:rPr lang="en-GB" sz="1800" dirty="0" smtClean="0"/>
              <a:t>       made to Yorkshire’s economy?</a:t>
            </a:r>
          </a:p>
          <a:p>
            <a:pPr marL="0" indent="0">
              <a:buNone/>
            </a:pPr>
            <a:endParaRPr lang="en-GB" sz="1800" dirty="0" smtClean="0"/>
          </a:p>
          <a:p>
            <a:r>
              <a:rPr lang="en-GB" sz="1800" dirty="0" smtClean="0"/>
              <a:t>Disseminating the results</a:t>
            </a:r>
            <a:endParaRPr lang="en-GB" sz="1800" dirty="0"/>
          </a:p>
          <a:p>
            <a:pPr lvl="0"/>
            <a:endParaRPr lang="en-GB" dirty="0"/>
          </a:p>
          <a:p>
            <a:endParaRPr lang="en-GB" dirty="0" smtClean="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9218" y="404664"/>
            <a:ext cx="3382790" cy="2996952"/>
          </a:xfrm>
          <a:prstGeom prst="rect">
            <a:avLst/>
          </a:prstGeom>
          <a:ln w="28575">
            <a:solidFill>
              <a:schemeClr val="tx1"/>
            </a:solidFill>
          </a:ln>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463" r="19044"/>
          <a:stretch/>
        </p:blipFill>
        <p:spPr>
          <a:xfrm>
            <a:off x="5449218" y="3606855"/>
            <a:ext cx="3382790" cy="2996952"/>
          </a:xfrm>
          <a:prstGeom prst="rect">
            <a:avLst/>
          </a:prstGeom>
          <a:ln w="28575">
            <a:solidFill>
              <a:schemeClr val="tx1"/>
            </a:solidFill>
          </a:ln>
        </p:spPr>
      </p:pic>
    </p:spTree>
    <p:extLst>
      <p:ext uri="{BB962C8B-B14F-4D97-AF65-F5344CB8AC3E}">
        <p14:creationId xmlns:p14="http://schemas.microsoft.com/office/powerpoint/2010/main" val="3551350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What the SEP Says</a:t>
            </a:r>
            <a:endParaRPr lang="en-GB" u="sng" dirty="0"/>
          </a:p>
        </p:txBody>
      </p:sp>
      <p:sp>
        <p:nvSpPr>
          <p:cNvPr id="3" name="Content Placeholder 2"/>
          <p:cNvSpPr>
            <a:spLocks noGrp="1"/>
          </p:cNvSpPr>
          <p:nvPr>
            <p:ph idx="1"/>
          </p:nvPr>
        </p:nvSpPr>
        <p:spPr>
          <a:xfrm>
            <a:off x="457200" y="1484784"/>
            <a:ext cx="8363272" cy="4968552"/>
          </a:xfrm>
        </p:spPr>
        <p:txBody>
          <a:bodyPr>
            <a:normAutofit fontScale="85000" lnSpcReduction="10000"/>
          </a:bodyPr>
          <a:lstStyle/>
          <a:p>
            <a:r>
              <a:rPr lang="en-GB" dirty="0" smtClean="0"/>
              <a:t>Core Activity 21: </a:t>
            </a:r>
            <a:r>
              <a:rPr lang="en-GB" dirty="0"/>
              <a:t>Sustainable growth in the </a:t>
            </a:r>
            <a:r>
              <a:rPr lang="en-GB" dirty="0" smtClean="0"/>
              <a:t>Dales, Moors </a:t>
            </a:r>
            <a:r>
              <a:rPr lang="en-GB" dirty="0"/>
              <a:t>and Wolds</a:t>
            </a:r>
            <a:endParaRPr lang="en-GB" dirty="0" smtClean="0"/>
          </a:p>
          <a:p>
            <a:r>
              <a:rPr lang="en-GB" dirty="0" smtClean="0"/>
              <a:t>“We </a:t>
            </a:r>
            <a:r>
              <a:rPr lang="en-GB" dirty="0"/>
              <a:t>have an unmatched rural </a:t>
            </a:r>
            <a:r>
              <a:rPr lang="en-GB" dirty="0" smtClean="0"/>
              <a:t>area covering </a:t>
            </a:r>
            <a:r>
              <a:rPr lang="en-GB" dirty="0"/>
              <a:t>the Yorkshire Dales </a:t>
            </a:r>
            <a:r>
              <a:rPr lang="en-GB" dirty="0" smtClean="0"/>
              <a:t>National Park</a:t>
            </a:r>
            <a:r>
              <a:rPr lang="en-GB" dirty="0"/>
              <a:t>, North York Moors National </a:t>
            </a:r>
            <a:r>
              <a:rPr lang="en-GB" dirty="0" smtClean="0"/>
              <a:t>Park, three </a:t>
            </a:r>
            <a:r>
              <a:rPr lang="en-GB" dirty="0"/>
              <a:t>AONB’s and the Yorkshire </a:t>
            </a:r>
            <a:r>
              <a:rPr lang="en-GB" dirty="0" smtClean="0"/>
              <a:t>Wolds; an </a:t>
            </a:r>
            <a:r>
              <a:rPr lang="en-GB" dirty="0"/>
              <a:t>outstanding landscape</a:t>
            </a:r>
            <a:r>
              <a:rPr lang="en-GB" dirty="0" smtClean="0"/>
              <a:t>.”</a:t>
            </a:r>
          </a:p>
          <a:p>
            <a:r>
              <a:rPr lang="en-GB" dirty="0" smtClean="0"/>
              <a:t>Improve </a:t>
            </a:r>
            <a:r>
              <a:rPr lang="en-GB" dirty="0"/>
              <a:t>the resource efficiency of ‘High Nature Value’ upland </a:t>
            </a:r>
            <a:r>
              <a:rPr lang="en-GB" dirty="0" smtClean="0"/>
              <a:t>farming</a:t>
            </a:r>
          </a:p>
          <a:p>
            <a:r>
              <a:rPr lang="en-GB" dirty="0"/>
              <a:t>Annex C – A Local Growth Plan for the Yorkshire Dales National Park; North York Moors National Park; </a:t>
            </a:r>
            <a:r>
              <a:rPr lang="en-GB" dirty="0" err="1"/>
              <a:t>Nidderdale</a:t>
            </a:r>
            <a:r>
              <a:rPr lang="en-GB" dirty="0"/>
              <a:t> Area of Outstanding Natural Beauty; and Howardian Hills Area of Outstanding Natural Beauty</a:t>
            </a:r>
          </a:p>
        </p:txBody>
      </p:sp>
    </p:spTree>
    <p:extLst>
      <p:ext uri="{BB962C8B-B14F-4D97-AF65-F5344CB8AC3E}">
        <p14:creationId xmlns:p14="http://schemas.microsoft.com/office/powerpoint/2010/main" val="3138734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u="sng" dirty="0" smtClean="0"/>
              <a:t>Some Stats</a:t>
            </a:r>
            <a:endParaRPr lang="en-GB" u="sng" dirty="0"/>
          </a:p>
        </p:txBody>
      </p:sp>
      <p:sp>
        <p:nvSpPr>
          <p:cNvPr id="3" name="Content Placeholder 2"/>
          <p:cNvSpPr>
            <a:spLocks noGrp="1"/>
          </p:cNvSpPr>
          <p:nvPr>
            <p:ph idx="1"/>
          </p:nvPr>
        </p:nvSpPr>
        <p:spPr>
          <a:xfrm>
            <a:off x="457200" y="1268760"/>
            <a:ext cx="8229600" cy="5328592"/>
          </a:xfrm>
        </p:spPr>
        <p:txBody>
          <a:bodyPr>
            <a:normAutofit fontScale="85000" lnSpcReduction="10000"/>
          </a:bodyPr>
          <a:lstStyle/>
          <a:p>
            <a:r>
              <a:rPr lang="en-GB" dirty="0"/>
              <a:t>Agriculture in the study area </a:t>
            </a:r>
            <a:r>
              <a:rPr lang="en-GB" dirty="0" smtClean="0"/>
              <a:t>is </a:t>
            </a:r>
            <a:r>
              <a:rPr lang="en-GB" dirty="0"/>
              <a:t>of fundamental importance to the economy of the area, contributing around £328m to the local economy. </a:t>
            </a:r>
          </a:p>
          <a:p>
            <a:pPr lvl="0"/>
            <a:endParaRPr lang="en-GB" dirty="0" smtClean="0"/>
          </a:p>
          <a:p>
            <a:pPr lvl="0"/>
            <a:r>
              <a:rPr lang="en-GB" dirty="0" smtClean="0"/>
              <a:t>Farming </a:t>
            </a:r>
            <a:r>
              <a:rPr lang="en-GB" dirty="0"/>
              <a:t>makes a significant contribution to the rural economy of the </a:t>
            </a:r>
            <a:r>
              <a:rPr lang="en-GB" dirty="0" smtClean="0"/>
              <a:t>area, </a:t>
            </a:r>
            <a:r>
              <a:rPr lang="en-GB" dirty="0"/>
              <a:t>with over £241m per year being spent by farmers on goods and </a:t>
            </a:r>
            <a:r>
              <a:rPr lang="en-GB" dirty="0" smtClean="0"/>
              <a:t>services</a:t>
            </a:r>
          </a:p>
          <a:p>
            <a:pPr lvl="0"/>
            <a:endParaRPr lang="en-GB" dirty="0"/>
          </a:p>
          <a:p>
            <a:r>
              <a:rPr lang="en-GB" dirty="0" smtClean="0"/>
              <a:t>Hill </a:t>
            </a:r>
            <a:r>
              <a:rPr lang="en-GB" dirty="0"/>
              <a:t>farming in the target area is under severe financial pressure with average profits of less than £20,000 per year, despite receiving average payment of over £47,000 per year from the public sector and this forecast to reduce over the next 5+ years. </a:t>
            </a:r>
          </a:p>
        </p:txBody>
      </p:sp>
    </p:spTree>
    <p:extLst>
      <p:ext uri="{BB962C8B-B14F-4D97-AF65-F5344CB8AC3E}">
        <p14:creationId xmlns:p14="http://schemas.microsoft.com/office/powerpoint/2010/main" val="1827365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06888" cy="1143000"/>
          </a:xfrm>
        </p:spPr>
        <p:txBody>
          <a:bodyPr/>
          <a:lstStyle/>
          <a:p>
            <a:r>
              <a:rPr lang="en-GB" u="sng" dirty="0"/>
              <a:t>The project plan</a:t>
            </a:r>
          </a:p>
        </p:txBody>
      </p:sp>
      <p:sp>
        <p:nvSpPr>
          <p:cNvPr id="3" name="Content Placeholder 2"/>
          <p:cNvSpPr>
            <a:spLocks noGrp="1"/>
          </p:cNvSpPr>
          <p:nvPr>
            <p:ph idx="1"/>
          </p:nvPr>
        </p:nvSpPr>
        <p:spPr>
          <a:xfrm>
            <a:off x="457200" y="1484784"/>
            <a:ext cx="4690864" cy="4968552"/>
          </a:xfrm>
        </p:spPr>
        <p:txBody>
          <a:bodyPr>
            <a:normAutofit fontScale="92500" lnSpcReduction="10000"/>
          </a:bodyPr>
          <a:lstStyle/>
          <a:p>
            <a:r>
              <a:rPr lang="en-GB" sz="1800" dirty="0" smtClean="0"/>
              <a:t>Why upland farmers in the Dales and Moors are important</a:t>
            </a:r>
          </a:p>
          <a:p>
            <a:pPr marL="0" indent="0">
              <a:buNone/>
            </a:pPr>
            <a:endParaRPr lang="en-GB" sz="1800" dirty="0" smtClean="0"/>
          </a:p>
          <a:p>
            <a:r>
              <a:rPr lang="en-GB" sz="1800" dirty="0" smtClean="0"/>
              <a:t>Project locations and partners: </a:t>
            </a:r>
          </a:p>
          <a:p>
            <a:pPr marL="360363" indent="-360363">
              <a:buNone/>
            </a:pPr>
            <a:r>
              <a:rPr lang="en-GB" sz="1800" dirty="0"/>
              <a:t> </a:t>
            </a:r>
            <a:r>
              <a:rPr lang="en-GB" sz="1800" dirty="0" smtClean="0"/>
              <a:t>      </a:t>
            </a:r>
            <a:r>
              <a:rPr lang="en-GB" sz="1800" b="1" dirty="0" smtClean="0"/>
              <a:t>Yorkshire Dales and North York Moors National Parks, Nidderdale and Howardian Hills AONBs plus Farmer Network and Newton </a:t>
            </a:r>
            <a:r>
              <a:rPr lang="en-GB" sz="1800" b="1" dirty="0" err="1" smtClean="0"/>
              <a:t>Rigg</a:t>
            </a:r>
            <a:r>
              <a:rPr lang="en-GB" sz="1800" b="1" dirty="0" smtClean="0"/>
              <a:t> College </a:t>
            </a:r>
            <a:r>
              <a:rPr lang="en-GB" sz="1800" dirty="0" smtClean="0"/>
              <a:t>who co-ordinate </a:t>
            </a:r>
            <a:r>
              <a:rPr lang="en-GB" sz="1800" dirty="0"/>
              <a:t>and </a:t>
            </a:r>
            <a:r>
              <a:rPr lang="en-GB" sz="1800" dirty="0" smtClean="0"/>
              <a:t>monitor the Project and award qualification certificates </a:t>
            </a:r>
            <a:r>
              <a:rPr lang="en-GB" sz="1800" dirty="0"/>
              <a:t>to participating </a:t>
            </a:r>
            <a:r>
              <a:rPr lang="en-GB" sz="1800" dirty="0" smtClean="0"/>
              <a:t>farmers</a:t>
            </a:r>
            <a:endParaRPr lang="en-GB" sz="1800" dirty="0"/>
          </a:p>
          <a:p>
            <a:pPr marL="360363" indent="-360363">
              <a:buNone/>
            </a:pPr>
            <a:endParaRPr lang="en-GB" sz="1800" b="1" dirty="0" smtClean="0"/>
          </a:p>
          <a:p>
            <a:r>
              <a:rPr lang="en-GB" sz="1800" dirty="0"/>
              <a:t>Aim to improve business </a:t>
            </a:r>
            <a:r>
              <a:rPr lang="en-GB" sz="1800" i="1" u="sng" dirty="0"/>
              <a:t>and</a:t>
            </a:r>
            <a:r>
              <a:rPr lang="en-GB" sz="1800" dirty="0"/>
              <a:t> environmental performance by facilitating 50 </a:t>
            </a:r>
            <a:r>
              <a:rPr lang="en-GB" sz="1800" dirty="0" smtClean="0"/>
              <a:t>Whole </a:t>
            </a:r>
            <a:r>
              <a:rPr lang="en-GB" sz="1800" dirty="0"/>
              <a:t>Farm </a:t>
            </a:r>
            <a:r>
              <a:rPr lang="en-GB" sz="1800" dirty="0" smtClean="0"/>
              <a:t>Plans with costed three year action plans</a:t>
            </a:r>
          </a:p>
          <a:p>
            <a:endParaRPr lang="en-GB" sz="1800" dirty="0"/>
          </a:p>
          <a:p>
            <a:r>
              <a:rPr lang="en-GB" sz="1800" dirty="0"/>
              <a:t>The project also identifies ‘skills gaps’ and how these might be addressed in the future e.g. farm accounts, EID training, online application process for grants </a:t>
            </a:r>
            <a:r>
              <a:rPr lang="en-GB" sz="1800" dirty="0" err="1"/>
              <a:t>etc</a:t>
            </a:r>
            <a:endParaRPr lang="en-GB" sz="1800" dirty="0" smtClean="0"/>
          </a:p>
          <a:p>
            <a:pPr marL="0" indent="0">
              <a:buNone/>
            </a:pPr>
            <a:endParaRPr lang="en-GB" sz="18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357080"/>
            <a:ext cx="3144127" cy="2972528"/>
          </a:xfrm>
          <a:prstGeom prst="rect">
            <a:avLst/>
          </a:prstGeom>
          <a:ln w="28575">
            <a:solidFill>
              <a:schemeClr val="tx1"/>
            </a:solid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0851" r="10851"/>
          <a:stretch/>
        </p:blipFill>
        <p:spPr>
          <a:xfrm>
            <a:off x="5652120" y="3573016"/>
            <a:ext cx="3128708" cy="2996952"/>
          </a:xfrm>
          <a:prstGeom prst="rect">
            <a:avLst/>
          </a:prstGeom>
          <a:ln w="28575">
            <a:solidFill>
              <a:schemeClr val="tx1"/>
            </a:solidFill>
          </a:ln>
        </p:spPr>
      </p:pic>
    </p:spTree>
    <p:extLst>
      <p:ext uri="{BB962C8B-B14F-4D97-AF65-F5344CB8AC3E}">
        <p14:creationId xmlns:p14="http://schemas.microsoft.com/office/powerpoint/2010/main" val="2716757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Learning Outcomes</a:t>
            </a:r>
            <a:endParaRPr lang="en-GB" u="sng" dirty="0"/>
          </a:p>
        </p:txBody>
      </p:sp>
      <p:sp>
        <p:nvSpPr>
          <p:cNvPr id="3" name="Content Placeholder 2"/>
          <p:cNvSpPr>
            <a:spLocks noGrp="1"/>
          </p:cNvSpPr>
          <p:nvPr>
            <p:ph idx="1"/>
          </p:nvPr>
        </p:nvSpPr>
        <p:spPr/>
        <p:txBody>
          <a:bodyPr>
            <a:normAutofit fontScale="92500" lnSpcReduction="10000"/>
          </a:bodyPr>
          <a:lstStyle/>
          <a:p>
            <a:r>
              <a:rPr lang="en-GB" dirty="0"/>
              <a:t>To seek and take </a:t>
            </a:r>
            <a:r>
              <a:rPr lang="en-GB" dirty="0" smtClean="0"/>
              <a:t>advice </a:t>
            </a:r>
            <a:r>
              <a:rPr lang="en-GB" dirty="0"/>
              <a:t>from business and environmental advisors regarding own farm business </a:t>
            </a:r>
          </a:p>
          <a:p>
            <a:r>
              <a:rPr lang="en-GB" dirty="0"/>
              <a:t>To analyse own farm business and identify future needs to improve profitability by the production of a whole farm plan</a:t>
            </a:r>
          </a:p>
          <a:p>
            <a:r>
              <a:rPr lang="en-GB" dirty="0"/>
              <a:t>To identify future actions needed to improve the environment in which the farm operates</a:t>
            </a:r>
          </a:p>
          <a:p>
            <a:r>
              <a:rPr lang="en-GB" dirty="0"/>
              <a:t>To identify any skills gaps and training requirements needed to meet identified actions</a:t>
            </a:r>
          </a:p>
          <a:p>
            <a:endParaRPr lang="en-GB" dirty="0" smtClean="0"/>
          </a:p>
          <a:p>
            <a:endParaRPr lang="en-GB" dirty="0"/>
          </a:p>
        </p:txBody>
      </p:sp>
    </p:spTree>
    <p:extLst>
      <p:ext uri="{BB962C8B-B14F-4D97-AF65-F5344CB8AC3E}">
        <p14:creationId xmlns:p14="http://schemas.microsoft.com/office/powerpoint/2010/main" val="3887097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Research Outcomes</a:t>
            </a:r>
            <a:endParaRPr lang="en-GB" dirty="0"/>
          </a:p>
        </p:txBody>
      </p:sp>
      <p:sp>
        <p:nvSpPr>
          <p:cNvPr id="3" name="Content Placeholder 2"/>
          <p:cNvSpPr>
            <a:spLocks noGrp="1"/>
          </p:cNvSpPr>
          <p:nvPr>
            <p:ph idx="1"/>
          </p:nvPr>
        </p:nvSpPr>
        <p:spPr>
          <a:xfrm>
            <a:off x="467544" y="1484784"/>
            <a:ext cx="8229600" cy="4525963"/>
          </a:xfrm>
        </p:spPr>
        <p:txBody>
          <a:bodyPr/>
          <a:lstStyle/>
          <a:p>
            <a:r>
              <a:rPr lang="en-GB" dirty="0"/>
              <a:t>To summarise the business investment and training needs for uplands’ farmers </a:t>
            </a:r>
            <a:r>
              <a:rPr lang="en-GB" dirty="0" smtClean="0"/>
              <a:t>including:</a:t>
            </a:r>
            <a:endParaRPr lang="en-GB" dirty="0"/>
          </a:p>
          <a:p>
            <a:pPr lvl="1"/>
            <a:r>
              <a:rPr lang="en-GB" dirty="0"/>
              <a:t>skill gaps identified </a:t>
            </a:r>
            <a:endParaRPr lang="en-GB" dirty="0" smtClean="0"/>
          </a:p>
          <a:p>
            <a:pPr lvl="1"/>
            <a:r>
              <a:rPr lang="en-GB" dirty="0" smtClean="0"/>
              <a:t>training </a:t>
            </a:r>
            <a:r>
              <a:rPr lang="en-GB" dirty="0"/>
              <a:t>demand predicted </a:t>
            </a:r>
            <a:endParaRPr lang="en-GB" dirty="0" smtClean="0"/>
          </a:p>
          <a:p>
            <a:pPr lvl="1"/>
            <a:r>
              <a:rPr lang="en-GB" dirty="0" smtClean="0"/>
              <a:t>priority </a:t>
            </a:r>
            <a:r>
              <a:rPr lang="en-GB" dirty="0"/>
              <a:t>areas for diversification.</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3" y="4180349"/>
            <a:ext cx="4288585" cy="2412330"/>
          </a:xfrm>
          <a:prstGeom prst="rect">
            <a:avLst/>
          </a:prstGeom>
          <a:ln w="28575">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160513"/>
            <a:ext cx="3242888" cy="2432166"/>
          </a:xfrm>
          <a:prstGeom prst="rect">
            <a:avLst/>
          </a:prstGeom>
          <a:ln w="28575">
            <a:solidFill>
              <a:schemeClr val="tx1"/>
            </a:solidFill>
          </a:ln>
        </p:spPr>
      </p:pic>
    </p:spTree>
    <p:extLst>
      <p:ext uri="{BB962C8B-B14F-4D97-AF65-F5344CB8AC3E}">
        <p14:creationId xmlns:p14="http://schemas.microsoft.com/office/powerpoint/2010/main" val="3287141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1232</Words>
  <Application>Microsoft Office PowerPoint</Application>
  <PresentationFormat>On-screen Show (4:3)</PresentationFormat>
  <Paragraphs>140</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Dales and Moors Farm Innovation Project: Whole Farm Planning</vt:lpstr>
      <vt:lpstr>Funded through:</vt:lpstr>
      <vt:lpstr>Presentation outline</vt:lpstr>
      <vt:lpstr>What the SEP Says</vt:lpstr>
      <vt:lpstr>Some Stats</vt:lpstr>
      <vt:lpstr>The project plan</vt:lpstr>
      <vt:lpstr>Learning Outcomes</vt:lpstr>
      <vt:lpstr>Research Outcomes</vt:lpstr>
      <vt:lpstr>Key Outputs</vt:lpstr>
      <vt:lpstr>Preliminary results</vt:lpstr>
      <vt:lpstr>Skills Gaps Identified</vt:lpstr>
      <vt:lpstr>Key Barriers</vt:lpstr>
      <vt:lpstr>Preliminary findings</vt:lpstr>
      <vt:lpstr>“Very useful – as it has given the region’s hill farmers the opportunity to look at other ways of doing things – and has been thought provoking for the next farming generation.”</vt:lpstr>
      <vt:lpstr> What difference has the project made to Yorkshire’s economy? </vt:lpstr>
      <vt:lpstr>Unique!</vt:lpstr>
      <vt:lpstr>Disseminating the results </vt:lpstr>
      <vt:lpstr>Thank you – Any Questions?</vt:lpstr>
      <vt:lpstr>PowerPoint Presentation</vt:lpstr>
    </vt:vector>
  </TitlesOfParts>
  <Company>Harrogate Borough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Dales and Moors Farm Innovation Project</dc:title>
  <dc:creator>Paul Burgess</dc:creator>
  <cp:lastModifiedBy>David Renwick</cp:lastModifiedBy>
  <cp:revision>30</cp:revision>
  <dcterms:created xsi:type="dcterms:W3CDTF">2015-05-14T10:32:09Z</dcterms:created>
  <dcterms:modified xsi:type="dcterms:W3CDTF">2015-07-15T07:16:19Z</dcterms:modified>
</cp:coreProperties>
</file>