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208"/>
  </p:normalViewPr>
  <p:slideViewPr>
    <p:cSldViewPr snapToGrid="0" snapToObjects="1">
      <p:cViewPr varScale="1">
        <p:scale>
          <a:sx n="90" d="100"/>
          <a:sy n="90" d="100"/>
        </p:scale>
        <p:origin x="232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29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7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77240" y="365125"/>
            <a:ext cx="779526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1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5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93" y="1709738"/>
            <a:ext cx="10617157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93" y="4589463"/>
            <a:ext cx="1061715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3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9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3903"/>
            <a:ext cx="52203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737063"/>
            <a:ext cx="5220335" cy="34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390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37063"/>
            <a:ext cx="5183188" cy="34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2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9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2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2226364"/>
            <a:ext cx="3994785" cy="364262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10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20" y="457200"/>
            <a:ext cx="405400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8020" y="2250218"/>
            <a:ext cx="4054006" cy="361876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D62DB5A-5AA0-4E7E-94AB-AD20F02CA8DF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086ECE-EF43-4B07-9DD0-59679471A067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2" y="365125"/>
            <a:ext cx="106375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2" y="1825625"/>
            <a:ext cx="1063751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2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657AA7F-BE72-4467-897E-7A302F46504F}" type="datetimeFigureOut">
              <a:rPr lang="en-US" smtClean="0"/>
              <a:pPr/>
              <a:t>10/13/21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156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505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75" r:id="rId3"/>
    <p:sldLayoutId id="2147483676" r:id="rId4"/>
    <p:sldLayoutId id="2147483681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hyperlink" Target="https://zh.wikipedia.org/wiki/Wikipedia:%E5%85%B3%E4%BA%8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sv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305%E6%AF%AB%E7%B1%B350%E5%80%8D%E5%BE%84%E9%80%9F%E5%B0%84%E7%82%AE" TargetMode="External"/><Relationship Id="rId13" Type="http://schemas.openxmlformats.org/officeDocument/2006/relationships/hyperlink" Target="https://zh.wikipedia.org/wiki/%E5%BA%B7%E8%BE%B9%E5%81%9C%E6%88%98%E5%8D%8F%E5%AE%9A" TargetMode="External"/><Relationship Id="rId18" Type="http://schemas.openxmlformats.org/officeDocument/2006/relationships/hyperlink" Target="https://zh.wikipedia.org/wiki/%E5%85%AC%E6%B5%B7%E8%88%B0%E9%98%9F%E8%87%AA%E6%B2%89%E4%BA%8B%E4%BB%B6" TargetMode="External"/><Relationship Id="rId3" Type="http://schemas.openxmlformats.org/officeDocument/2006/relationships/hyperlink" Target="https://zh.wikipedia.org/wiki/%E5%BE%B7%E6%84%8F%E5%BF%97%E5%B8%9D%E5%9C%8B%E6%B5%B7%E8%BB%8D" TargetMode="External"/><Relationship Id="rId7" Type="http://schemas.openxmlformats.org/officeDocument/2006/relationships/hyperlink" Target="https://zh.wikipedia.org/wiki/%E6%B1%89%E5%A0%A1%E4%BC%8F%E5%B0%94%E9%93%BF%E8%88%B9%E5%8E%82" TargetMode="External"/><Relationship Id="rId12" Type="http://schemas.openxmlformats.org/officeDocument/2006/relationships/hyperlink" Target="https://zh.wikipedia.org/wiki/%E5%B7%B4%E7%99%BB%E5%8F%B7%E6%88%98%E5%88%97%E8%88%B0" TargetMode="External"/><Relationship Id="rId17" Type="http://schemas.openxmlformats.org/officeDocument/2006/relationships/hyperlink" Target="https://zh.wikipedia.org/wiki/%E8%B7%AF%E5%BE%B7%E7%B6%AD%E5%B8%8C%C2%B7%E9%A6%AE%C2%B7%E7%BE%85%E4%BC%8A%E7%89%B9" TargetMode="External"/><Relationship Id="rId2" Type="http://schemas.openxmlformats.org/officeDocument/2006/relationships/hyperlink" Target="https://zh.wikipedia.org/wiki/%E8%85%93%E7%89%B9%E7%83%88%E5%A4%A7%E5%B8%9D%E5%8F%B7%E6%88%98%E5%88%97%E8%88%B0" TargetMode="External"/><Relationship Id="rId16" Type="http://schemas.openxmlformats.org/officeDocument/2006/relationships/hyperlink" Target="https://zh.wikipedia.org/wiki/%E6%96%AF%E5%8D%A1%E5%B8%95%E6%B9%BE" TargetMode="External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6%88%98%E5%88%97%E8%88%B0" TargetMode="External"/><Relationship Id="rId11" Type="http://schemas.openxmlformats.org/officeDocument/2006/relationships/hyperlink" Target="https://zh.wikipedia.org/wiki/%E6%97%97%E8%89%A6" TargetMode="External"/><Relationship Id="rId5" Type="http://schemas.openxmlformats.org/officeDocument/2006/relationships/hyperlink" Target="https://zh.wikipedia.org/wiki/%E6%97%A0%E7%95%8F%E8%88%B0" TargetMode="External"/><Relationship Id="rId15" Type="http://schemas.openxmlformats.org/officeDocument/2006/relationships/hyperlink" Target="https://zh.wikipedia.org/wiki/%E8%8B%B1%E5%9B%BD%E7%9A%87%E5%AE%B6%E6%B5%B7%E5%86%9B" TargetMode="External"/><Relationship Id="rId10" Type="http://schemas.openxmlformats.org/officeDocument/2006/relationships/hyperlink" Target="https://zh.wikipedia.org/wiki/%E5%85%AC%E6%B5%B7%E8%88%B0%E9%98%9F" TargetMode="External"/><Relationship Id="rId19" Type="http://schemas.openxmlformats.org/officeDocument/2006/relationships/hyperlink" Target="https://zh.wikipedia.org/wiki/File:SMS_Friedrich_der_Grosse2.jpg" TargetMode="External"/><Relationship Id="rId4" Type="http://schemas.openxmlformats.org/officeDocument/2006/relationships/hyperlink" Target="https://zh.wikipedia.org/wiki/%E7%9A%87%E5%B8%9D%E7%B4%9A%E6%88%B0%E8%89%A6" TargetMode="External"/><Relationship Id="rId9" Type="http://schemas.openxmlformats.org/officeDocument/2006/relationships/hyperlink" Target="https://zh.wikipedia.org/wiki/%E7%AC%AC%E4%B8%80%E6%AC%A1%E4%B8%96%E7%95%8C%E5%A4%A7%E6%88%98" TargetMode="External"/><Relationship Id="rId14" Type="http://schemas.openxmlformats.org/officeDocument/2006/relationships/hyperlink" Target="https://zh.wikipedia.org/wiki/%E4%B8%BB%E5%8A%9B%E8%89%A6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6%B5%81%E9%80%9A%E8%B2%A8%E5%B9%A3%E5%88%97%E8%A1%A8" TargetMode="External"/><Relationship Id="rId3" Type="http://schemas.openxmlformats.org/officeDocument/2006/relationships/hyperlink" Target="https://zh.wikipedia.org/wiki/2003%E5%B9%B4%E7%83%AD%E5%B8%A6%E9%A3%8E%E6%9A%B4%E4%BA%A8%E5%88%A9" TargetMode="External"/><Relationship Id="rId7" Type="http://schemas.openxmlformats.org/officeDocument/2006/relationships/hyperlink" Target="https://zh.wikipedia.org/wiki/%E9%87%91%E9%A6%AC%E7%8D%8E%E6%9C%80%E4%BD%B3%E5%A5%B3%E4%B8%BB%E8%A7%92" TargetMode="External"/><Relationship Id="rId2" Type="http://schemas.openxmlformats.org/officeDocument/2006/relationships/hyperlink" Target="https://zh.wikipedia.org/wiki/Wikipedia:%E5%85%B8%E7%AF%84%E6%A2%9D%E7%9B%A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Wikipedia:%E7%89%B9%E8%89%B2%E5%88%97%E8%A1%A8" TargetMode="External"/><Relationship Id="rId5" Type="http://schemas.openxmlformats.org/officeDocument/2006/relationships/hyperlink" Target="https://zh.wikipedia.org/wiki/%E7%A1%AE%E8%AE%A4%E6%AD%BB%E4%BA%A1" TargetMode="External"/><Relationship Id="rId4" Type="http://schemas.openxmlformats.org/officeDocument/2006/relationships/hyperlink" Target="https://zh.wikipedia.org/wiki/%E5%A4%8F%E5%A8%81%E5%A4%B7%E4%B8%80%E7%99%BE%E4%BA%94%E5%8D%81%E5%91%A8%E5%B9%B4%E7%BA%AA%E5%BF%B5%E5%8D%8A%E7%BE%8E%E5%85%83" TargetMode="External"/><Relationship Id="rId9" Type="http://schemas.openxmlformats.org/officeDocument/2006/relationships/hyperlink" Target="https://zh.wikipedia.org/wiki/2007%E5%B9%B4%E5%A4%A7%E8%A5%BF%E6%B4%8B%E9%A3%93%E9%A3%8E%E5%AD%A3%E6%97%B6%E9%97%B4%E8%BD%B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4%B8%89%E7%BB%B4%E8%AE%A1%E7%AE%97%E6%9C%BA%E5%9B%BE%E5%BD%A2" TargetMode="External"/><Relationship Id="rId13" Type="http://schemas.openxmlformats.org/officeDocument/2006/relationships/hyperlink" Target="https://zh.wikipedia.org/wiki/%E7%95%A2%E6%A5%AD_(%E6%BC%94%E8%97%9D%E7%95%8C)" TargetMode="External"/><Relationship Id="rId18" Type="http://schemas.openxmlformats.org/officeDocument/2006/relationships/hyperlink" Target="https://zh.wikipedia.org/wiki/%E6%B9%96%E5%8C%97%E7%9C%81" TargetMode="External"/><Relationship Id="rId3" Type="http://schemas.openxmlformats.org/officeDocument/2006/relationships/hyperlink" Target="https://zh.wikipedia.org/wiki/%E5%8C%97%E4%BA%AC%E5%9C%B0%E9%93%81%E4%B8%80%E5%8F%B7%E7%BA%BF%E3%80%81%E5%85%AB%E9%80%9A%E7%BA%BF%E8%B4%AF%E9%80%9A%E8%BF%90%E8%90%A5%E6%94%B9%E9%80%A0%E5%B7%A5%E7%A8%8B" TargetMode="External"/><Relationship Id="rId21" Type="http://schemas.openxmlformats.org/officeDocument/2006/relationships/hyperlink" Target="https://zh.wikipedia.org/wiki/%E9%A2%B1%E9%A2%A8%E7%92%A8%E6%A8%B9_(2021%E5%B9%B4)" TargetMode="External"/><Relationship Id="rId7" Type="http://schemas.openxmlformats.org/officeDocument/2006/relationships/hyperlink" Target="https://zh.wikipedia.org/wiki/%E5%8C%97%E4%BA%AC%E5%9F%8E%E5%B8%82%E5%89%AF%E4%B8%AD%E5%BF%83" TargetMode="External"/><Relationship Id="rId12" Type="http://schemas.openxmlformats.org/officeDocument/2006/relationships/hyperlink" Target="https://zh.wikipedia.org/wiki/NOGIZAKA46_Mai_Shiraishi_Graduation_Concert_%EF%BD%9EAlways_beside_you%EF%BD%9E" TargetMode="External"/><Relationship Id="rId17" Type="http://schemas.openxmlformats.org/officeDocument/2006/relationships/hyperlink" Target="https://zh.wikipedia.org/wiki/%E6%88%80%E6%84%9B%E7%B6%BA%E8%AD%9A%EF%BD%9E%E4%B8%8D%E5%AD%98%E5%9C%A8%E7%9A%84%E5%A4%8F%E5%A4%A9%EF%BD%9E" TargetMode="External"/><Relationship Id="rId2" Type="http://schemas.openxmlformats.org/officeDocument/2006/relationships/hyperlink" Target="https://zh.wikipedia.org/wiki/%E5%8C%97%E4%BA%AC%E5%9C%B0%E9%93%81" TargetMode="External"/><Relationship Id="rId16" Type="http://schemas.openxmlformats.org/officeDocument/2006/relationships/hyperlink" Target="https://zh.wikipedia.org/wiki/%E5%8A%A0%E8%97%A4%E5%98%89%E6%98%8E" TargetMode="External"/><Relationship Id="rId20" Type="http://schemas.openxmlformats.org/officeDocument/2006/relationships/hyperlink" Target="https://zh.wikipedia.org/wiki/%E8%99%9B%E6%93%ACYouTub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9%80%9A%E5%B7%9E%E5%8C%BA_(%E5%8C%97%E4%BA%AC%E5%B8%82)" TargetMode="External"/><Relationship Id="rId11" Type="http://schemas.openxmlformats.org/officeDocument/2006/relationships/hyperlink" Target="https://zh.wikipedia.org/wiki/%E7%99%BD%E7%9F%B3%E9%BA%BB%E8%A1%A3" TargetMode="External"/><Relationship Id="rId5" Type="http://schemas.openxmlformats.org/officeDocument/2006/relationships/hyperlink" Target="https://zh.wikipedia.org/wiki/%E5%8C%97%E4%BA%AC%E5%9C%B0%E9%93%817%E5%8F%B7%E7%BA%BF" TargetMode="External"/><Relationship Id="rId15" Type="http://schemas.openxmlformats.org/officeDocument/2006/relationships/hyperlink" Target="https://zh.wikipedia.org/wiki/%E6%9C%83%E6%B4%A5%E8%97%A9" TargetMode="External"/><Relationship Id="rId23" Type="http://schemas.openxmlformats.org/officeDocument/2006/relationships/hyperlink" Target="https://zh.wikipedia.org/wiki/%E7%A6%8F%E5%86%88%E5%8E%BF" TargetMode="External"/><Relationship Id="rId10" Type="http://schemas.openxmlformats.org/officeDocument/2006/relationships/hyperlink" Target="https://zh.wikipedia.org/wiki/%E4%B9%83%E6%9C%A8%E5%9D%8246" TargetMode="External"/><Relationship Id="rId19" Type="http://schemas.openxmlformats.org/officeDocument/2006/relationships/hyperlink" Target="https://zh.wikipedia.org/wiki/%E6%AD%A6%E6%B1%89%E5%B8%82" TargetMode="External"/><Relationship Id="rId4" Type="http://schemas.openxmlformats.org/officeDocument/2006/relationships/hyperlink" Target="https://zh.wikipedia.org/wiki/%E5%8C%97%E4%BA%AC%E5%9C%B0%E9%93%816%E5%8F%B7%E7%BA%BF" TargetMode="External"/><Relationship Id="rId9" Type="http://schemas.openxmlformats.org/officeDocument/2006/relationships/hyperlink" Target="https://zh.wikipedia.org/wiki/%E8%99%9B%E6%93%AC%E9%8F%A1%E9%A0%AD%E7%B3%BB%E7%B5%B1" TargetMode="External"/><Relationship Id="rId14" Type="http://schemas.openxmlformats.org/officeDocument/2006/relationships/hyperlink" Target="https://zh.wikipedia.org/wiki/%E4%B8%89%E6%98%A5%E8%97%A9" TargetMode="External"/><Relationship Id="rId22" Type="http://schemas.openxmlformats.org/officeDocument/2006/relationships/hyperlink" Target="https://zh.wikipedia.org/wiki/%E7%83%AD%E5%B8%A6%E9%A3%8E%E6%9A%B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D04CF648-5CB3-49E4-BE34-8A0598901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69E559C-09DA-4586-86C9-F3C05D9A0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2D56EE-C9A0-924B-B519-200E021F9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8681" y="1122363"/>
            <a:ext cx="4893617" cy="2387600"/>
          </a:xfrm>
        </p:spPr>
        <p:txBody>
          <a:bodyPr>
            <a:normAutofit/>
          </a:bodyPr>
          <a:lstStyle/>
          <a:p>
            <a:br>
              <a:rPr lang="ja-JP" altLang="en-US"/>
            </a:br>
            <a:r>
              <a:rPr lang="ja-JP" altLang="en-US" b="1">
                <a:hlinkClick r:id="rId2" tooltip="Wikipedia:關於"/>
              </a:rPr>
              <a:t>維基百科</a:t>
            </a:r>
            <a:br>
              <a:rPr lang="ja-JP" altLang="en-US" b="1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0E532D-7ED4-534C-857A-7FF838F17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8681" y="3602038"/>
            <a:ext cx="4893617" cy="1655762"/>
          </a:xfrm>
        </p:spPr>
        <p:txBody>
          <a:bodyPr>
            <a:normAutofit/>
          </a:bodyPr>
          <a:lstStyle/>
          <a:p>
            <a:r>
              <a:rPr lang="ja-JP" altLang="en-US" b="1"/>
              <a:t>典範條目</a:t>
            </a:r>
          </a:p>
          <a:p>
            <a:endParaRPr lang="en-US" dirty="0"/>
          </a:p>
        </p:txBody>
      </p:sp>
      <p:sp>
        <p:nvSpPr>
          <p:cNvPr id="37" name="Rectangle 33">
            <a:extLst>
              <a:ext uri="{FF2B5EF4-FFF2-40B4-BE49-F238E27FC236}">
                <a16:creationId xmlns:a16="http://schemas.microsoft.com/office/drawing/2014/main" id="{8ED0EEA0-F821-4F0C-B78E-25855FBB4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3429000" cy="3429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14548BC0-162E-4107-81DF-7389BF82F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" y="0"/>
            <a:ext cx="3429000" cy="342900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432C5BC4-015B-41F9-B453-DBEC7124E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00" y="0"/>
            <a:ext cx="3429000" cy="3429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ildflowers in a meadow with a sunrise">
            <a:extLst>
              <a:ext uri="{FF2B5EF4-FFF2-40B4-BE49-F238E27FC236}">
                <a16:creationId xmlns:a16="http://schemas.microsoft.com/office/drawing/2014/main" id="{3E2A756E-6A01-4697-A437-C9353BB2C4E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7199" r="6802" b="2"/>
          <a:stretch/>
        </p:blipFill>
        <p:spPr>
          <a:xfrm>
            <a:off x="8764800" y="10"/>
            <a:ext cx="3427200" cy="342719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9D6650AA-9995-401C-A354-276AB7A38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3427200"/>
            <a:ext cx="3430800" cy="3430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426F328A-7115-49F4-83C9-F86F47F84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50" y="3431700"/>
            <a:ext cx="3429000" cy="3429000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0D0A4853-EC6F-4CC5-A9EC-F91612C63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1200" y="3427200"/>
            <a:ext cx="3430800" cy="343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Graphic 45">
            <a:extLst>
              <a:ext uri="{FF2B5EF4-FFF2-40B4-BE49-F238E27FC236}">
                <a16:creationId xmlns:a16="http://schemas.microsoft.com/office/drawing/2014/main" id="{DF2AA3CE-B974-48CA-96E0-5573A78E3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67754" y="34245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3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B2D9A-D34B-3642-839D-B03C74E65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1"/>
              <a:t>典範條目</a:t>
            </a:r>
            <a:br>
              <a:rPr lang="ja-JP" altLang="en-US" b="1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DEABF-EA96-9246-B448-E6B92243C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2" y="2865438"/>
            <a:ext cx="10637518" cy="4351338"/>
          </a:xfrm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hlinkClick r:id="rId2" tooltip="腓特烈大帝號戰艦"/>
              </a:rPr>
              <a:t>腓特烈大帝號戰艦</a:t>
            </a:r>
            <a:r>
              <a:rPr lang="en-US" altLang="en-US" dirty="0">
                <a:latin typeface="Arial" panose="020B0604020202020204" pitchFamily="34" charset="0"/>
              </a:rPr>
              <a:t>是</a:t>
            </a:r>
            <a:r>
              <a:rPr lang="en-US" altLang="en-US" dirty="0">
                <a:latin typeface="Arial" panose="020B0604020202020204" pitchFamily="34" charset="0"/>
                <a:hlinkClick r:id="rId3" tooltip="德意志帝國海軍"/>
              </a:rPr>
              <a:t>德意志帝國海軍</a:t>
            </a:r>
            <a:r>
              <a:rPr lang="en-US" altLang="en-US" dirty="0">
                <a:latin typeface="Arial" panose="020B0604020202020204" pitchFamily="34" charset="0"/>
              </a:rPr>
              <a:t>五艘</a:t>
            </a:r>
            <a:r>
              <a:rPr lang="en-US" altLang="en-US" dirty="0">
                <a:latin typeface="Arial" panose="020B0604020202020204" pitchFamily="34" charset="0"/>
                <a:hlinkClick r:id="rId4" tooltip="皇帝級戰艦"/>
              </a:rPr>
              <a:t>皇帝級</a:t>
            </a:r>
            <a:r>
              <a:rPr lang="en-US" altLang="en-US" dirty="0">
                <a:latin typeface="Arial" panose="020B0604020202020204" pitchFamily="34" charset="0"/>
                <a:hlinkClick r:id="rId5" tooltip="無畏艦"/>
              </a:rPr>
              <a:t>無畏</a:t>
            </a:r>
            <a:r>
              <a:rPr lang="en-US" altLang="en-US" dirty="0">
                <a:latin typeface="Arial" panose="020B0604020202020204" pitchFamily="34" charset="0"/>
                <a:hlinkClick r:id="rId6" tooltip="戰艦"/>
              </a:rPr>
              <a:t>戰艦</a:t>
            </a:r>
            <a:r>
              <a:rPr lang="en-US" altLang="en-US" dirty="0">
                <a:latin typeface="Arial" panose="020B0604020202020204" pitchFamily="34" charset="0"/>
              </a:rPr>
              <a:t>的2號艦。它由漢堡的</a:t>
            </a:r>
            <a:r>
              <a:rPr lang="en-US" altLang="en-US" dirty="0">
                <a:latin typeface="Arial" panose="020B0604020202020204" pitchFamily="34" charset="0"/>
                <a:hlinkClick r:id="rId7" tooltip="漢堡伏爾鏗船廠"/>
              </a:rPr>
              <a:t>伏爾鏗船廠</a:t>
            </a:r>
            <a:r>
              <a:rPr lang="en-US" altLang="en-US" dirty="0">
                <a:latin typeface="Arial" panose="020B0604020202020204" pitchFamily="34" charset="0"/>
              </a:rPr>
              <a:t>承建，1912年10月15日交付使用。該艦在五座雙聯裝炮塔中裝備有十門</a:t>
            </a:r>
            <a:r>
              <a:rPr lang="en-US" altLang="en-US" dirty="0">
                <a:latin typeface="Arial" panose="020B0604020202020204" pitchFamily="34" charset="0"/>
                <a:hlinkClick r:id="rId8" tooltip="305毫米50倍徑速射炮"/>
              </a:rPr>
              <a:t>305毫米50倍徑速射炮</a:t>
            </a:r>
            <a:r>
              <a:rPr lang="en-US" altLang="en-US" dirty="0">
                <a:latin typeface="Arial" panose="020B0604020202020204" pitchFamily="34" charset="0"/>
              </a:rPr>
              <a:t>，。在</a:t>
            </a:r>
            <a:r>
              <a:rPr lang="en-US" altLang="en-US" dirty="0">
                <a:latin typeface="Arial" panose="020B0604020202020204" pitchFamily="34" charset="0"/>
                <a:hlinkClick r:id="rId9" tooltip="第一次世界大戰"/>
              </a:rPr>
              <a:t>第一次世界大戰</a:t>
            </a:r>
            <a:r>
              <a:rPr lang="en-US" altLang="en-US" dirty="0">
                <a:latin typeface="Arial" panose="020B0604020202020204" pitchFamily="34" charset="0"/>
              </a:rPr>
              <a:t>的大部分時間裡，腓特烈大帝號都隸屬於</a:t>
            </a:r>
            <a:r>
              <a:rPr lang="en-US" altLang="en-US" dirty="0">
                <a:latin typeface="Arial" panose="020B0604020202020204" pitchFamily="34" charset="0"/>
                <a:hlinkClick r:id="rId10" tooltip="公海艦隊"/>
              </a:rPr>
              <a:t>公海艦隊</a:t>
            </a:r>
            <a:r>
              <a:rPr lang="en-US" altLang="en-US" dirty="0">
                <a:latin typeface="Arial" panose="020B0604020202020204" pitchFamily="34" charset="0"/>
              </a:rPr>
              <a:t>的第三戰列分艦隊，並從入役後至1917年一直擔任艦隊的</a:t>
            </a:r>
            <a:r>
              <a:rPr lang="en-US" altLang="en-US" dirty="0">
                <a:latin typeface="Arial" panose="020B0604020202020204" pitchFamily="34" charset="0"/>
                <a:hlinkClick r:id="rId11" tooltip="旗艦"/>
              </a:rPr>
              <a:t>旗艦</a:t>
            </a:r>
            <a:r>
              <a:rPr lang="en-US" altLang="en-US" dirty="0">
                <a:latin typeface="Arial" panose="020B0604020202020204" pitchFamily="34" charset="0"/>
              </a:rPr>
              <a:t>。腓特烈大帝號參與了一戰期間的所有艦隊主要行動。之後，腓特烈大帝號的艦隊旗艦職責被</a:t>
            </a:r>
            <a:r>
              <a:rPr lang="en-US" altLang="en-US" dirty="0">
                <a:latin typeface="Arial" panose="020B0604020202020204" pitchFamily="34" charset="0"/>
                <a:hlinkClick r:id="rId12" tooltip="巴登號戰艦"/>
              </a:rPr>
              <a:t>巴登號</a:t>
            </a:r>
            <a:r>
              <a:rPr lang="en-US" altLang="en-US" dirty="0">
                <a:latin typeface="Arial" panose="020B0604020202020204" pitchFamily="34" charset="0"/>
              </a:rPr>
              <a:t>所取代。隨著德國戰敗並於1918年11月簽署了</a:t>
            </a:r>
            <a:r>
              <a:rPr lang="en-US" altLang="en-US" dirty="0">
                <a:latin typeface="Arial" panose="020B0604020202020204" pitchFamily="34" charset="0"/>
                <a:hlinkClick r:id="rId13" tooltip="康邊停戰協定"/>
              </a:rPr>
              <a:t>停戰協定</a:t>
            </a:r>
            <a:r>
              <a:rPr lang="en-US" altLang="en-US" dirty="0">
                <a:latin typeface="Arial" panose="020B0604020202020204" pitchFamily="34" charset="0"/>
              </a:rPr>
              <a:t>後，腓特烈大帝號與公海艦隊的大部分</a:t>
            </a:r>
            <a:r>
              <a:rPr lang="en-US" altLang="en-US" dirty="0">
                <a:latin typeface="Arial" panose="020B0604020202020204" pitchFamily="34" charset="0"/>
                <a:hlinkClick r:id="rId14" tooltip="主力艦"/>
              </a:rPr>
              <a:t>主力艦</a:t>
            </a:r>
            <a:r>
              <a:rPr lang="en-US" altLang="en-US" dirty="0">
                <a:latin typeface="Arial" panose="020B0604020202020204" pitchFamily="34" charset="0"/>
              </a:rPr>
              <a:t>都被</a:t>
            </a:r>
            <a:r>
              <a:rPr lang="en-US" altLang="en-US" dirty="0">
                <a:latin typeface="Arial" panose="020B0604020202020204" pitchFamily="34" charset="0"/>
                <a:hlinkClick r:id="rId15" tooltip="英國皇家海軍"/>
              </a:rPr>
              <a:t>英國皇家海軍</a:t>
            </a:r>
            <a:r>
              <a:rPr lang="en-US" altLang="en-US" dirty="0">
                <a:latin typeface="Arial" panose="020B0604020202020204" pitchFamily="34" charset="0"/>
              </a:rPr>
              <a:t>扣押在</a:t>
            </a:r>
            <a:r>
              <a:rPr lang="en-US" altLang="en-US" dirty="0">
                <a:latin typeface="Arial" panose="020B0604020202020204" pitchFamily="34" charset="0"/>
                <a:hlinkClick r:id="rId16" tooltip="斯卡帕灣"/>
              </a:rPr>
              <a:t>斯卡帕灣</a:t>
            </a:r>
            <a:r>
              <a:rPr lang="en-US" altLang="en-US" dirty="0">
                <a:latin typeface="Arial" panose="020B0604020202020204" pitchFamily="34" charset="0"/>
              </a:rPr>
              <a:t>。1919年6月21日，海軍少將</a:t>
            </a:r>
            <a:r>
              <a:rPr lang="en-US" altLang="en-US" dirty="0">
                <a:latin typeface="Arial" panose="020B0604020202020204" pitchFamily="34" charset="0"/>
                <a:hlinkClick r:id="rId17" tooltip="路德維希·馮·羅伊特"/>
              </a:rPr>
              <a:t>路德維希·馮·羅伊特</a:t>
            </a:r>
            <a:r>
              <a:rPr lang="en-US" altLang="en-US" dirty="0">
                <a:latin typeface="Arial" panose="020B0604020202020204" pitchFamily="34" charset="0"/>
              </a:rPr>
              <a:t>作為被扣押艦隊的指揮官，下令</a:t>
            </a:r>
            <a:r>
              <a:rPr lang="en-US" altLang="en-US" dirty="0">
                <a:latin typeface="Arial" panose="020B0604020202020204" pitchFamily="34" charset="0"/>
                <a:hlinkClick r:id="rId18" tooltip="公海艦隊自沉事件"/>
              </a:rPr>
              <a:t>全數鑿沉己方艦隊</a:t>
            </a:r>
            <a:r>
              <a:rPr lang="en-US" altLang="en-US" dirty="0">
                <a:latin typeface="Arial" panose="020B0604020202020204" pitchFamily="34" charset="0"/>
              </a:rPr>
              <a:t>，以確保英國人無法強占艦隻。腓特烈大帝號於1936年被打撈上岸並拆解報廢。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B100C64-3135-F148-951B-D2D17B9B0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56260" y="262677"/>
            <a:ext cx="12192000" cy="155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9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>
            <a:hlinkClick r:id="rId19"/>
            <a:extLst>
              <a:ext uri="{FF2B5EF4-FFF2-40B4-BE49-F238E27FC236}">
                <a16:creationId xmlns:a16="http://schemas.microsoft.com/office/drawing/2014/main" id="{CEE3A1AD-17E5-0442-A879-D0CD027C0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0" y="622300"/>
            <a:ext cx="2413000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03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5E5D3-FB47-4248-9C21-78A3F2118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1"/>
              <a:t>典範條目</a:t>
            </a:r>
            <a:br>
              <a:rPr lang="ja-JP" altLang="en-US" b="1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6A6CA-0FCF-CC4E-8BF4-C7317CD4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>
                <a:hlinkClick r:id="rId2" tooltip="Wikipedia:典範條目"/>
              </a:rPr>
              <a:t>其他典範條目</a:t>
            </a:r>
            <a:r>
              <a:rPr lang="ja-JP" altLang="en-US"/>
              <a:t>：</a:t>
            </a:r>
            <a:r>
              <a:rPr lang="en-US" altLang="ja-JP" dirty="0">
                <a:hlinkClick r:id="rId3" tooltip="2003年熱帶風暴亨利"/>
              </a:rPr>
              <a:t>2003</a:t>
            </a:r>
            <a:r>
              <a:rPr lang="ja-JP" altLang="en-US">
                <a:hlinkClick r:id="rId3" tooltip="2003年熱帶風暴亨利"/>
              </a:rPr>
              <a:t>年熱帶風暴亨利</a:t>
            </a:r>
            <a:r>
              <a:rPr lang="ja-JP" altLang="en-US"/>
              <a:t>－</a:t>
            </a:r>
            <a:r>
              <a:rPr lang="ja-JP" altLang="en-US">
                <a:hlinkClick r:id="rId4" tooltip="夏威夷一百五十周年紀念半美元"/>
              </a:rPr>
              <a:t>夏威夷一百五十周年紀念半美元</a:t>
            </a:r>
            <a:r>
              <a:rPr lang="ja-JP" altLang="en-US"/>
              <a:t>－</a:t>
            </a:r>
            <a:r>
              <a:rPr lang="ja-JP" altLang="en-US">
                <a:hlinkClick r:id="rId5" tooltip="確認死亡"/>
              </a:rPr>
              <a:t>確認死亡</a:t>
            </a:r>
            <a:endParaRPr lang="ja-JP" altLang="en-US"/>
          </a:p>
          <a:p>
            <a:r>
              <a:rPr lang="ja-JP" altLang="en-US">
                <a:hlinkClick r:id="rId6" tooltip="Wikipedia:特色列表"/>
              </a:rPr>
              <a:t>其他特色列表</a:t>
            </a:r>
            <a:r>
              <a:rPr lang="ja-JP" altLang="en-US"/>
              <a:t>：</a:t>
            </a:r>
            <a:r>
              <a:rPr lang="ja-JP" altLang="en-US">
                <a:hlinkClick r:id="rId7" tooltip="金馬獎最佳女主角"/>
              </a:rPr>
              <a:t>金馬獎最佳女主角</a:t>
            </a:r>
            <a:r>
              <a:rPr lang="ja-JP" altLang="en-US"/>
              <a:t>－</a:t>
            </a:r>
            <a:r>
              <a:rPr lang="ja-JP" altLang="en-US">
                <a:hlinkClick r:id="rId8" tooltip="流通貨幣列表"/>
              </a:rPr>
              <a:t>流通貨幣列表</a:t>
            </a:r>
            <a:r>
              <a:rPr lang="ja-JP" altLang="en-US"/>
              <a:t>－</a:t>
            </a:r>
            <a:r>
              <a:rPr lang="en-US" altLang="ja-JP" dirty="0">
                <a:hlinkClick r:id="rId9" tooltip="2007年大西洋颶風季時間軸"/>
              </a:rPr>
              <a:t>2007</a:t>
            </a:r>
            <a:r>
              <a:rPr lang="ja-JP" altLang="en-US">
                <a:hlinkClick r:id="rId9" tooltip="2007年大西洋颶風季時間軸"/>
              </a:rPr>
              <a:t>年大西洋颶風季時間軸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7001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5587C-DEEF-F04B-9495-4B3F4BFD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1"/>
              <a:t>你知道嗎？</a:t>
            </a:r>
            <a:br>
              <a:rPr lang="ja-JP" altLang="en-US" b="1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725BE-0A83-4B41-AC0D-50E87A77E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>
                <a:hlinkClick r:id="rId2" tooltip="北京地鐵"/>
              </a:rPr>
              <a:t>北京地鐵</a:t>
            </a:r>
            <a:r>
              <a:rPr lang="ja-JP" altLang="en-US"/>
              <a:t>的</a:t>
            </a:r>
            <a:r>
              <a:rPr lang="ja-JP" altLang="en-US" b="1">
                <a:hlinkClick r:id="rId3" tooltip="北京地鐵一號線、八通線貫通運營改造工程"/>
              </a:rPr>
              <a:t>哪一項工程</a:t>
            </a:r>
            <a:r>
              <a:rPr lang="ja-JP" altLang="en-US"/>
              <a:t>繼</a:t>
            </a:r>
            <a:r>
              <a:rPr lang="en-US" altLang="ja-JP" dirty="0">
                <a:hlinkClick r:id="rId4" tooltip="北京地鐵6號線"/>
              </a:rPr>
              <a:t>6</a:t>
            </a:r>
            <a:r>
              <a:rPr lang="ja-JP" altLang="en-US">
                <a:hlinkClick r:id="rId4" tooltip="北京地鐵6號線"/>
              </a:rPr>
              <a:t>號線</a:t>
            </a:r>
            <a:r>
              <a:rPr lang="ja-JP" altLang="en-US"/>
              <a:t>和</a:t>
            </a:r>
            <a:r>
              <a:rPr lang="en-US" altLang="ja-JP" dirty="0">
                <a:hlinkClick r:id="rId5" tooltip="北京地鐵7號線"/>
              </a:rPr>
              <a:t>7</a:t>
            </a:r>
            <a:r>
              <a:rPr lang="ja-JP" altLang="en-US">
                <a:hlinkClick r:id="rId5" tooltip="北京地鐵7號線"/>
              </a:rPr>
              <a:t>號線</a:t>
            </a:r>
            <a:r>
              <a:rPr lang="ja-JP" altLang="en-US"/>
              <a:t>之後，進一步改善了</a:t>
            </a:r>
            <a:r>
              <a:rPr lang="ja-JP" altLang="en-US">
                <a:hlinkClick r:id="rId6" tooltip="通州區 (北京市)"/>
              </a:rPr>
              <a:t>通州</a:t>
            </a:r>
            <a:r>
              <a:rPr lang="ja-JP" altLang="en-US">
                <a:hlinkClick r:id="rId7" tooltip="北京城市副中心"/>
              </a:rPr>
              <a:t>城市副中心</a:t>
            </a:r>
            <a:r>
              <a:rPr lang="ja-JP" altLang="en-US"/>
              <a:t>往返北京中心城區的通勤條件？</a:t>
            </a:r>
          </a:p>
          <a:p>
            <a:r>
              <a:rPr lang="ja-JP" altLang="en-US"/>
              <a:t>在</a:t>
            </a:r>
            <a:r>
              <a:rPr lang="en-US" altLang="ja-JP" dirty="0">
                <a:hlinkClick r:id="rId8" tooltip="三維計算機圖形"/>
              </a:rPr>
              <a:t>3</a:t>
            </a:r>
            <a:r>
              <a:rPr lang="en-US" dirty="0">
                <a:hlinkClick r:id="rId8" tooltip="三維計算機圖形"/>
              </a:rPr>
              <a:t>D</a:t>
            </a:r>
            <a:r>
              <a:rPr lang="ja-JP" altLang="en-US">
                <a:hlinkClick r:id="rId8" tooltip="三維計算機圖形"/>
              </a:rPr>
              <a:t>電子遊戲</a:t>
            </a:r>
            <a:r>
              <a:rPr lang="ja-JP" altLang="en-US"/>
              <a:t>中，</a:t>
            </a:r>
            <a:r>
              <a:rPr lang="ja-JP" altLang="en-US" b="1">
                <a:hlinkClick r:id="rId9" tooltip="虛擬鏡頭系統"/>
              </a:rPr>
              <a:t>甚麼工具</a:t>
            </a:r>
            <a:r>
              <a:rPr lang="ja-JP" altLang="en-US"/>
              <a:t>可協助呈現</a:t>
            </a:r>
            <a:r>
              <a:rPr lang="en-US" altLang="ja-JP" dirty="0"/>
              <a:t>3</a:t>
            </a:r>
            <a:r>
              <a:rPr lang="en-US" dirty="0"/>
              <a:t>D</a:t>
            </a:r>
            <a:r>
              <a:rPr lang="ja-JP" altLang="en-US"/>
              <a:t>的虛擬世界？（圖）</a:t>
            </a:r>
          </a:p>
          <a:p>
            <a:r>
              <a:rPr lang="ja-JP" altLang="en-US"/>
              <a:t>日本女子組合</a:t>
            </a:r>
            <a:r>
              <a:rPr lang="ja-JP" altLang="en-US">
                <a:hlinkClick r:id="rId10" tooltip="乃木坂46"/>
              </a:rPr>
              <a:t>乃木坂</a:t>
            </a:r>
            <a:r>
              <a:rPr lang="en-US" altLang="ja-JP" dirty="0">
                <a:hlinkClick r:id="rId10" tooltip="乃木坂46"/>
              </a:rPr>
              <a:t>46</a:t>
            </a:r>
            <a:r>
              <a:rPr lang="ja-JP" altLang="en-US"/>
              <a:t>成員</a:t>
            </a:r>
            <a:r>
              <a:rPr lang="ja-JP" altLang="en-US">
                <a:hlinkClick r:id="rId11" tooltip="白石麻衣"/>
              </a:rPr>
              <a:t>白石麻衣</a:t>
            </a:r>
            <a:r>
              <a:rPr lang="ja-JP" altLang="en-US"/>
              <a:t>在</a:t>
            </a:r>
            <a:r>
              <a:rPr lang="ja-JP" altLang="en-US" b="1">
                <a:hlinkClick r:id="rId12" tooltip="NOGIZAKA46 Mai Shiraishi Graduation Concert ～Always beside you～"/>
              </a:rPr>
              <a:t>哪一場演唱會</a:t>
            </a:r>
            <a:r>
              <a:rPr lang="ja-JP" altLang="en-US"/>
              <a:t>中</a:t>
            </a:r>
            <a:r>
              <a:rPr lang="ja-JP" altLang="en-US">
                <a:hlinkClick r:id="rId13" tooltip="畢業 (演藝界)"/>
              </a:rPr>
              <a:t>畢業</a:t>
            </a:r>
            <a:r>
              <a:rPr lang="ja-JP" altLang="en-US"/>
              <a:t>？</a:t>
            </a:r>
          </a:p>
          <a:p>
            <a:r>
              <a:rPr lang="ja-JP" altLang="en-US"/>
              <a:t>日本</a:t>
            </a:r>
            <a:r>
              <a:rPr lang="ja-JP" altLang="en-US" b="1">
                <a:hlinkClick r:id="rId14" tooltip="三春藩"/>
              </a:rPr>
              <a:t>哪一個藩</a:t>
            </a:r>
            <a:r>
              <a:rPr lang="ja-JP" altLang="en-US"/>
              <a:t>原本是</a:t>
            </a:r>
            <a:r>
              <a:rPr lang="ja-JP" altLang="en-US">
                <a:hlinkClick r:id="rId15" tooltip="會津藩"/>
              </a:rPr>
              <a:t>會津藩</a:t>
            </a:r>
            <a:r>
              <a:rPr lang="ja-JP" altLang="en-US"/>
              <a:t>的一部分，在</a:t>
            </a:r>
            <a:r>
              <a:rPr lang="ja-JP" altLang="en-US">
                <a:hlinkClick r:id="rId16" tooltip="加藤嘉明"/>
              </a:rPr>
              <a:t>加藤嘉明</a:t>
            </a:r>
            <a:r>
              <a:rPr lang="ja-JP" altLang="en-US"/>
              <a:t>入主會津後不久成立？</a:t>
            </a:r>
          </a:p>
          <a:p>
            <a:r>
              <a:rPr lang="en-US" altLang="ja-JP" dirty="0"/>
              <a:t>2020</a:t>
            </a:r>
            <a:r>
              <a:rPr lang="ja-JP" altLang="en-US"/>
              <a:t>年推出的</a:t>
            </a:r>
            <a:r>
              <a:rPr lang="ja-JP" altLang="en-US" b="1">
                <a:hlinkClick r:id="rId17" tooltip="戀愛綺譚～不存在的夏天～"/>
              </a:rPr>
              <a:t>哪一款戀愛冒險類型遊戲</a:t>
            </a:r>
            <a:r>
              <a:rPr lang="ja-JP" altLang="en-US"/>
              <a:t>以中華人民共和國</a:t>
            </a:r>
            <a:r>
              <a:rPr lang="ja-JP" altLang="en-US">
                <a:hlinkClick r:id="rId18" tooltip="湖北省"/>
              </a:rPr>
              <a:t>湖北省</a:t>
            </a:r>
            <a:r>
              <a:rPr lang="ja-JP" altLang="en-US">
                <a:hlinkClick r:id="rId19" tooltip="武漢市"/>
              </a:rPr>
              <a:t>武漢市</a:t>
            </a:r>
            <a:r>
              <a:rPr lang="ja-JP" altLang="en-US"/>
              <a:t>為背景，講述一群高中生調查某個</a:t>
            </a:r>
            <a:r>
              <a:rPr lang="ja-JP" altLang="en-US">
                <a:hlinkClick r:id="rId20" tooltip="虛擬YouTuber"/>
              </a:rPr>
              <a:t>虛擬實況主</a:t>
            </a:r>
            <a:r>
              <a:rPr lang="ja-JP" altLang="en-US"/>
              <a:t>中之人被替換的故事？</a:t>
            </a:r>
          </a:p>
          <a:p>
            <a:r>
              <a:rPr lang="ja-JP" altLang="en-US" b="1">
                <a:hlinkClick r:id="rId21" tooltip="颱風璨樹 (2021年)"/>
              </a:rPr>
              <a:t>哪個熱帶氣旋</a:t>
            </a:r>
            <a:r>
              <a:rPr lang="ja-JP" altLang="en-US"/>
              <a:t>是有紀錄以來，第一個以</a:t>
            </a:r>
            <a:r>
              <a:rPr lang="ja-JP" altLang="en-US">
                <a:hlinkClick r:id="rId22" tooltip="熱帶風暴"/>
              </a:rPr>
              <a:t>熱帶風暴</a:t>
            </a:r>
            <a:r>
              <a:rPr lang="ja-JP" altLang="en-US"/>
              <a:t>以上強度登陸日本</a:t>
            </a:r>
            <a:r>
              <a:rPr lang="ja-JP" altLang="en-US">
                <a:hlinkClick r:id="rId23" tooltip="福岡縣"/>
              </a:rPr>
              <a:t>福岡縣</a:t>
            </a:r>
            <a:r>
              <a:rPr lang="ja-JP" altLang="en-US"/>
              <a:t>的熱帶氣旋？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136124"/>
      </p:ext>
    </p:extLst>
  </p:cSld>
  <p:clrMapOvr>
    <a:masterClrMapping/>
  </p:clrMapOvr>
</p:sld>
</file>

<file path=ppt/theme/theme1.xml><?xml version="1.0" encoding="utf-8"?>
<a:theme xmlns:a="http://schemas.openxmlformats.org/drawingml/2006/main" name="CelebrationVTI">
  <a:themeElements>
    <a:clrScheme name="AnalogousFromDarkSeedLeftStep">
      <a:dk1>
        <a:srgbClr val="000000"/>
      </a:dk1>
      <a:lt1>
        <a:srgbClr val="FFFFFF"/>
      </a:lt1>
      <a:dk2>
        <a:srgbClr val="1B302C"/>
      </a:dk2>
      <a:lt2>
        <a:srgbClr val="F2F0F3"/>
      </a:lt2>
      <a:accent1>
        <a:srgbClr val="74AF45"/>
      </a:accent1>
      <a:accent2>
        <a:srgbClr val="9AA938"/>
      </a:accent2>
      <a:accent3>
        <a:srgbClr val="BD9D4A"/>
      </a:accent3>
      <a:accent4>
        <a:srgbClr val="B15F3B"/>
      </a:accent4>
      <a:accent5>
        <a:srgbClr val="C34D5A"/>
      </a:accent5>
      <a:accent6>
        <a:srgbClr val="B13B7A"/>
      </a:accent6>
      <a:hlink>
        <a:srgbClr val="C2504A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brationVTI" id="{BAD6E4D6-FB5F-472A-BAD2-154760D77BE0}" vid="{59D360FE-6438-46F1-A5A6-11415132A2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180</Words>
  <Application>Microsoft Macintosh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Nova</vt:lpstr>
      <vt:lpstr>CelebrationVTI</vt:lpstr>
      <vt:lpstr> 維基百科 </vt:lpstr>
      <vt:lpstr>典範條目 </vt:lpstr>
      <vt:lpstr>典範條目 </vt:lpstr>
      <vt:lpstr>你知道嗎？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維基百科 </dc:title>
  <dc:creator>Lucy Lu</dc:creator>
  <cp:lastModifiedBy>Lucy Lu</cp:lastModifiedBy>
  <cp:revision>1</cp:revision>
  <dcterms:created xsi:type="dcterms:W3CDTF">2021-10-14T03:39:42Z</dcterms:created>
  <dcterms:modified xsi:type="dcterms:W3CDTF">2021-10-14T03:43:48Z</dcterms:modified>
</cp:coreProperties>
</file>